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61" r:id="rId5"/>
    <p:sldId id="262" r:id="rId6"/>
    <p:sldId id="259"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sans titre" id="{3230E53B-D16D-4418-8910-6A113B8B045E}">
          <p14:sldIdLst>
            <p14:sldId id="257"/>
            <p14:sldId id="258"/>
            <p14:sldId id="260"/>
            <p14:sldId id="261"/>
            <p14:sldId id="262"/>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8" d="100"/>
          <a:sy n="58" d="100"/>
        </p:scale>
        <p:origin x="988"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FB75C-EF00-45CA-AF0F-31AEC951778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C3C66E8-8963-45B4-BC2C-F607EBCEB0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F29F1B2-29F2-4D8E-B717-84D4EC4B3BC5}"/>
              </a:ext>
            </a:extLst>
          </p:cNvPr>
          <p:cNvSpPr>
            <a:spLocks noGrp="1"/>
          </p:cNvSpPr>
          <p:nvPr>
            <p:ph type="dt" sz="half" idx="10"/>
          </p:nvPr>
        </p:nvSpPr>
        <p:spPr/>
        <p:txBody>
          <a:bodyPr/>
          <a:lstStyle/>
          <a:p>
            <a:fld id="{04FEA820-7BA5-4C21-8120-75DA3C28CCB8}" type="datetimeFigureOut">
              <a:rPr lang="fr-FR" smtClean="0"/>
              <a:t>01/06/2026</a:t>
            </a:fld>
            <a:endParaRPr lang="fr-FR"/>
          </a:p>
        </p:txBody>
      </p:sp>
      <p:sp>
        <p:nvSpPr>
          <p:cNvPr id="5" name="Espace réservé du pied de page 4">
            <a:extLst>
              <a:ext uri="{FF2B5EF4-FFF2-40B4-BE49-F238E27FC236}">
                <a16:creationId xmlns:a16="http://schemas.microsoft.com/office/drawing/2014/main" id="{DADCC46E-037F-47BC-8E4D-B0CDB0A37B1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623223B-B88A-4207-90D5-A53BE7F3FCB2}"/>
              </a:ext>
            </a:extLst>
          </p:cNvPr>
          <p:cNvSpPr>
            <a:spLocks noGrp="1"/>
          </p:cNvSpPr>
          <p:nvPr>
            <p:ph type="sldNum" sz="quarter" idx="12"/>
          </p:nvPr>
        </p:nvSpPr>
        <p:spPr/>
        <p:txBody>
          <a:bodyPr/>
          <a:lstStyle/>
          <a:p>
            <a:fld id="{5B7277DE-E6CE-448F-89B8-015020EC50EA}" type="slidenum">
              <a:rPr lang="fr-FR" smtClean="0"/>
              <a:t>‹N°›</a:t>
            </a:fld>
            <a:endParaRPr lang="fr-FR"/>
          </a:p>
        </p:txBody>
      </p:sp>
    </p:spTree>
    <p:extLst>
      <p:ext uri="{BB962C8B-B14F-4D97-AF65-F5344CB8AC3E}">
        <p14:creationId xmlns:p14="http://schemas.microsoft.com/office/powerpoint/2010/main" val="2888088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757196-B2C9-4849-80DC-BD6278120BE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4DE160E-D508-4E8C-8393-8150D35A8C8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B230CAA-F46E-4EBA-85C5-467EAF7E7765}"/>
              </a:ext>
            </a:extLst>
          </p:cNvPr>
          <p:cNvSpPr>
            <a:spLocks noGrp="1"/>
          </p:cNvSpPr>
          <p:nvPr>
            <p:ph type="dt" sz="half" idx="10"/>
          </p:nvPr>
        </p:nvSpPr>
        <p:spPr/>
        <p:txBody>
          <a:bodyPr/>
          <a:lstStyle/>
          <a:p>
            <a:fld id="{04FEA820-7BA5-4C21-8120-75DA3C28CCB8}" type="datetimeFigureOut">
              <a:rPr lang="fr-FR" smtClean="0"/>
              <a:t>01/06/2026</a:t>
            </a:fld>
            <a:endParaRPr lang="fr-FR"/>
          </a:p>
        </p:txBody>
      </p:sp>
      <p:sp>
        <p:nvSpPr>
          <p:cNvPr id="5" name="Espace réservé du pied de page 4">
            <a:extLst>
              <a:ext uri="{FF2B5EF4-FFF2-40B4-BE49-F238E27FC236}">
                <a16:creationId xmlns:a16="http://schemas.microsoft.com/office/drawing/2014/main" id="{5AD2C91F-EEF8-45A9-9693-620E02D0E71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C6E25D5-66C1-422B-BAF6-EB24496EDF42}"/>
              </a:ext>
            </a:extLst>
          </p:cNvPr>
          <p:cNvSpPr>
            <a:spLocks noGrp="1"/>
          </p:cNvSpPr>
          <p:nvPr>
            <p:ph type="sldNum" sz="quarter" idx="12"/>
          </p:nvPr>
        </p:nvSpPr>
        <p:spPr/>
        <p:txBody>
          <a:bodyPr/>
          <a:lstStyle/>
          <a:p>
            <a:fld id="{5B7277DE-E6CE-448F-89B8-015020EC50EA}" type="slidenum">
              <a:rPr lang="fr-FR" smtClean="0"/>
              <a:t>‹N°›</a:t>
            </a:fld>
            <a:endParaRPr lang="fr-FR"/>
          </a:p>
        </p:txBody>
      </p:sp>
    </p:spTree>
    <p:extLst>
      <p:ext uri="{BB962C8B-B14F-4D97-AF65-F5344CB8AC3E}">
        <p14:creationId xmlns:p14="http://schemas.microsoft.com/office/powerpoint/2010/main" val="2245448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A538CD3-FE90-472C-9800-ECAFA25F3F7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69016C3-2163-497D-B3DD-7A4E1524AD6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05F4DE-623D-45F4-8EA0-AE2DDCDA7F0E}"/>
              </a:ext>
            </a:extLst>
          </p:cNvPr>
          <p:cNvSpPr>
            <a:spLocks noGrp="1"/>
          </p:cNvSpPr>
          <p:nvPr>
            <p:ph type="dt" sz="half" idx="10"/>
          </p:nvPr>
        </p:nvSpPr>
        <p:spPr/>
        <p:txBody>
          <a:bodyPr/>
          <a:lstStyle/>
          <a:p>
            <a:fld id="{04FEA820-7BA5-4C21-8120-75DA3C28CCB8}" type="datetimeFigureOut">
              <a:rPr lang="fr-FR" smtClean="0"/>
              <a:t>01/06/2026</a:t>
            </a:fld>
            <a:endParaRPr lang="fr-FR"/>
          </a:p>
        </p:txBody>
      </p:sp>
      <p:sp>
        <p:nvSpPr>
          <p:cNvPr id="5" name="Espace réservé du pied de page 4">
            <a:extLst>
              <a:ext uri="{FF2B5EF4-FFF2-40B4-BE49-F238E27FC236}">
                <a16:creationId xmlns:a16="http://schemas.microsoft.com/office/drawing/2014/main" id="{4F8A9D4D-54A5-4AEA-946E-B58D1E03C47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2444A29-F75D-4B04-B44C-879740201392}"/>
              </a:ext>
            </a:extLst>
          </p:cNvPr>
          <p:cNvSpPr>
            <a:spLocks noGrp="1"/>
          </p:cNvSpPr>
          <p:nvPr>
            <p:ph type="sldNum" sz="quarter" idx="12"/>
          </p:nvPr>
        </p:nvSpPr>
        <p:spPr/>
        <p:txBody>
          <a:bodyPr/>
          <a:lstStyle/>
          <a:p>
            <a:fld id="{5B7277DE-E6CE-448F-89B8-015020EC50EA}" type="slidenum">
              <a:rPr lang="fr-FR" smtClean="0"/>
              <a:t>‹N°›</a:t>
            </a:fld>
            <a:endParaRPr lang="fr-FR"/>
          </a:p>
        </p:txBody>
      </p:sp>
    </p:spTree>
    <p:extLst>
      <p:ext uri="{BB962C8B-B14F-4D97-AF65-F5344CB8AC3E}">
        <p14:creationId xmlns:p14="http://schemas.microsoft.com/office/powerpoint/2010/main" val="57932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6E983A-DEAB-46B5-A520-36355977352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62FB8B8-AE72-4A2A-9F31-5D32D4F7B2E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796FB6-DC5D-49F6-B8D3-357E1F9C5CB6}"/>
              </a:ext>
            </a:extLst>
          </p:cNvPr>
          <p:cNvSpPr>
            <a:spLocks noGrp="1"/>
          </p:cNvSpPr>
          <p:nvPr>
            <p:ph type="dt" sz="half" idx="10"/>
          </p:nvPr>
        </p:nvSpPr>
        <p:spPr/>
        <p:txBody>
          <a:bodyPr/>
          <a:lstStyle/>
          <a:p>
            <a:fld id="{04FEA820-7BA5-4C21-8120-75DA3C28CCB8}" type="datetimeFigureOut">
              <a:rPr lang="fr-FR" smtClean="0"/>
              <a:t>01/06/2026</a:t>
            </a:fld>
            <a:endParaRPr lang="fr-FR"/>
          </a:p>
        </p:txBody>
      </p:sp>
      <p:sp>
        <p:nvSpPr>
          <p:cNvPr id="5" name="Espace réservé du pied de page 4">
            <a:extLst>
              <a:ext uri="{FF2B5EF4-FFF2-40B4-BE49-F238E27FC236}">
                <a16:creationId xmlns:a16="http://schemas.microsoft.com/office/drawing/2014/main" id="{FE269640-8CA0-466C-8075-65B1089FA0B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91C82F-B1BC-40DA-AC11-D3475716A703}"/>
              </a:ext>
            </a:extLst>
          </p:cNvPr>
          <p:cNvSpPr>
            <a:spLocks noGrp="1"/>
          </p:cNvSpPr>
          <p:nvPr>
            <p:ph type="sldNum" sz="quarter" idx="12"/>
          </p:nvPr>
        </p:nvSpPr>
        <p:spPr/>
        <p:txBody>
          <a:bodyPr/>
          <a:lstStyle/>
          <a:p>
            <a:fld id="{5B7277DE-E6CE-448F-89B8-015020EC50EA}" type="slidenum">
              <a:rPr lang="fr-FR" smtClean="0"/>
              <a:t>‹N°›</a:t>
            </a:fld>
            <a:endParaRPr lang="fr-FR"/>
          </a:p>
        </p:txBody>
      </p:sp>
    </p:spTree>
    <p:extLst>
      <p:ext uri="{BB962C8B-B14F-4D97-AF65-F5344CB8AC3E}">
        <p14:creationId xmlns:p14="http://schemas.microsoft.com/office/powerpoint/2010/main" val="60193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E04C3E-879F-4DF4-AD9B-A75CC03C3C7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8F90679-7306-4C7F-9EFE-B0C1C7160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FC459C0-8B0A-483F-9349-6E83E69E036C}"/>
              </a:ext>
            </a:extLst>
          </p:cNvPr>
          <p:cNvSpPr>
            <a:spLocks noGrp="1"/>
          </p:cNvSpPr>
          <p:nvPr>
            <p:ph type="dt" sz="half" idx="10"/>
          </p:nvPr>
        </p:nvSpPr>
        <p:spPr/>
        <p:txBody>
          <a:bodyPr/>
          <a:lstStyle/>
          <a:p>
            <a:fld id="{04FEA820-7BA5-4C21-8120-75DA3C28CCB8}" type="datetimeFigureOut">
              <a:rPr lang="fr-FR" smtClean="0"/>
              <a:t>01/06/2026</a:t>
            </a:fld>
            <a:endParaRPr lang="fr-FR"/>
          </a:p>
        </p:txBody>
      </p:sp>
      <p:sp>
        <p:nvSpPr>
          <p:cNvPr id="5" name="Espace réservé du pied de page 4">
            <a:extLst>
              <a:ext uri="{FF2B5EF4-FFF2-40B4-BE49-F238E27FC236}">
                <a16:creationId xmlns:a16="http://schemas.microsoft.com/office/drawing/2014/main" id="{CDDC1AC3-8DEE-4BF9-89A8-A793E04DCA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F929B0-29ED-49F9-A235-76D7F5EEF257}"/>
              </a:ext>
            </a:extLst>
          </p:cNvPr>
          <p:cNvSpPr>
            <a:spLocks noGrp="1"/>
          </p:cNvSpPr>
          <p:nvPr>
            <p:ph type="sldNum" sz="quarter" idx="12"/>
          </p:nvPr>
        </p:nvSpPr>
        <p:spPr/>
        <p:txBody>
          <a:bodyPr/>
          <a:lstStyle/>
          <a:p>
            <a:fld id="{5B7277DE-E6CE-448F-89B8-015020EC50EA}" type="slidenum">
              <a:rPr lang="fr-FR" smtClean="0"/>
              <a:t>‹N°›</a:t>
            </a:fld>
            <a:endParaRPr lang="fr-FR"/>
          </a:p>
        </p:txBody>
      </p:sp>
    </p:spTree>
    <p:extLst>
      <p:ext uri="{BB962C8B-B14F-4D97-AF65-F5344CB8AC3E}">
        <p14:creationId xmlns:p14="http://schemas.microsoft.com/office/powerpoint/2010/main" val="209630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2D6363-F49D-4734-A866-12E26BDB0AF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EAE6A0E-F7F2-4063-93EA-8041B944C70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58A8533-7170-4BA6-ACD6-2578BEFD82F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7DDDF18-6301-456F-B457-7983B71C4631}"/>
              </a:ext>
            </a:extLst>
          </p:cNvPr>
          <p:cNvSpPr>
            <a:spLocks noGrp="1"/>
          </p:cNvSpPr>
          <p:nvPr>
            <p:ph type="dt" sz="half" idx="10"/>
          </p:nvPr>
        </p:nvSpPr>
        <p:spPr/>
        <p:txBody>
          <a:bodyPr/>
          <a:lstStyle/>
          <a:p>
            <a:fld id="{04FEA820-7BA5-4C21-8120-75DA3C28CCB8}" type="datetimeFigureOut">
              <a:rPr lang="fr-FR" smtClean="0"/>
              <a:t>01/06/2026</a:t>
            </a:fld>
            <a:endParaRPr lang="fr-FR"/>
          </a:p>
        </p:txBody>
      </p:sp>
      <p:sp>
        <p:nvSpPr>
          <p:cNvPr id="6" name="Espace réservé du pied de page 5">
            <a:extLst>
              <a:ext uri="{FF2B5EF4-FFF2-40B4-BE49-F238E27FC236}">
                <a16:creationId xmlns:a16="http://schemas.microsoft.com/office/drawing/2014/main" id="{C3F1D743-7B3E-4E03-8232-96BC7B3CC51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120EF82-00CC-4117-A5CE-FA913FF3CC26}"/>
              </a:ext>
            </a:extLst>
          </p:cNvPr>
          <p:cNvSpPr>
            <a:spLocks noGrp="1"/>
          </p:cNvSpPr>
          <p:nvPr>
            <p:ph type="sldNum" sz="quarter" idx="12"/>
          </p:nvPr>
        </p:nvSpPr>
        <p:spPr/>
        <p:txBody>
          <a:bodyPr/>
          <a:lstStyle/>
          <a:p>
            <a:fld id="{5B7277DE-E6CE-448F-89B8-015020EC50EA}" type="slidenum">
              <a:rPr lang="fr-FR" smtClean="0"/>
              <a:t>‹N°›</a:t>
            </a:fld>
            <a:endParaRPr lang="fr-FR"/>
          </a:p>
        </p:txBody>
      </p:sp>
    </p:spTree>
    <p:extLst>
      <p:ext uri="{BB962C8B-B14F-4D97-AF65-F5344CB8AC3E}">
        <p14:creationId xmlns:p14="http://schemas.microsoft.com/office/powerpoint/2010/main" val="376381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25CB30-5858-40BF-8F3E-EEDF09F9762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5215695-319E-4AE7-97DC-DE56DBA32B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0D8F878-6E31-4D06-BF29-3F8EBF660A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E0B50CC-6FA4-4F3C-B9FE-9F736408B5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AA73A6D-F7FC-4CBE-ACA7-24A30FD9444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DAFA806-A2B0-4CAA-B0D6-BB9A506547C8}"/>
              </a:ext>
            </a:extLst>
          </p:cNvPr>
          <p:cNvSpPr>
            <a:spLocks noGrp="1"/>
          </p:cNvSpPr>
          <p:nvPr>
            <p:ph type="dt" sz="half" idx="10"/>
          </p:nvPr>
        </p:nvSpPr>
        <p:spPr/>
        <p:txBody>
          <a:bodyPr/>
          <a:lstStyle/>
          <a:p>
            <a:fld id="{04FEA820-7BA5-4C21-8120-75DA3C28CCB8}" type="datetimeFigureOut">
              <a:rPr lang="fr-FR" smtClean="0"/>
              <a:t>01/06/2026</a:t>
            </a:fld>
            <a:endParaRPr lang="fr-FR"/>
          </a:p>
        </p:txBody>
      </p:sp>
      <p:sp>
        <p:nvSpPr>
          <p:cNvPr id="8" name="Espace réservé du pied de page 7">
            <a:extLst>
              <a:ext uri="{FF2B5EF4-FFF2-40B4-BE49-F238E27FC236}">
                <a16:creationId xmlns:a16="http://schemas.microsoft.com/office/drawing/2014/main" id="{52A8FA33-56F3-4CFD-AA69-0BBA889434F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CFB149E-7B71-4EE6-8B6E-DDAD3B322996}"/>
              </a:ext>
            </a:extLst>
          </p:cNvPr>
          <p:cNvSpPr>
            <a:spLocks noGrp="1"/>
          </p:cNvSpPr>
          <p:nvPr>
            <p:ph type="sldNum" sz="quarter" idx="12"/>
          </p:nvPr>
        </p:nvSpPr>
        <p:spPr/>
        <p:txBody>
          <a:bodyPr/>
          <a:lstStyle/>
          <a:p>
            <a:fld id="{5B7277DE-E6CE-448F-89B8-015020EC50EA}" type="slidenum">
              <a:rPr lang="fr-FR" smtClean="0"/>
              <a:t>‹N°›</a:t>
            </a:fld>
            <a:endParaRPr lang="fr-FR"/>
          </a:p>
        </p:txBody>
      </p:sp>
    </p:spTree>
    <p:extLst>
      <p:ext uri="{BB962C8B-B14F-4D97-AF65-F5344CB8AC3E}">
        <p14:creationId xmlns:p14="http://schemas.microsoft.com/office/powerpoint/2010/main" val="2112025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62BF52-3F52-434E-8E92-9F3F05E32E3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632E8EE-FE9E-4783-87F6-5C684F9FE30B}"/>
              </a:ext>
            </a:extLst>
          </p:cNvPr>
          <p:cNvSpPr>
            <a:spLocks noGrp="1"/>
          </p:cNvSpPr>
          <p:nvPr>
            <p:ph type="dt" sz="half" idx="10"/>
          </p:nvPr>
        </p:nvSpPr>
        <p:spPr/>
        <p:txBody>
          <a:bodyPr/>
          <a:lstStyle/>
          <a:p>
            <a:fld id="{04FEA820-7BA5-4C21-8120-75DA3C28CCB8}" type="datetimeFigureOut">
              <a:rPr lang="fr-FR" smtClean="0"/>
              <a:t>01/06/2026</a:t>
            </a:fld>
            <a:endParaRPr lang="fr-FR"/>
          </a:p>
        </p:txBody>
      </p:sp>
      <p:sp>
        <p:nvSpPr>
          <p:cNvPr id="4" name="Espace réservé du pied de page 3">
            <a:extLst>
              <a:ext uri="{FF2B5EF4-FFF2-40B4-BE49-F238E27FC236}">
                <a16:creationId xmlns:a16="http://schemas.microsoft.com/office/drawing/2014/main" id="{BC0A60F8-1760-4BD9-99B9-AA2A4A2EA47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71F1A37-272F-4946-B3D1-9A034AC4369A}"/>
              </a:ext>
            </a:extLst>
          </p:cNvPr>
          <p:cNvSpPr>
            <a:spLocks noGrp="1"/>
          </p:cNvSpPr>
          <p:nvPr>
            <p:ph type="sldNum" sz="quarter" idx="12"/>
          </p:nvPr>
        </p:nvSpPr>
        <p:spPr/>
        <p:txBody>
          <a:bodyPr/>
          <a:lstStyle/>
          <a:p>
            <a:fld id="{5B7277DE-E6CE-448F-89B8-015020EC50EA}" type="slidenum">
              <a:rPr lang="fr-FR" smtClean="0"/>
              <a:t>‹N°›</a:t>
            </a:fld>
            <a:endParaRPr lang="fr-FR"/>
          </a:p>
        </p:txBody>
      </p:sp>
    </p:spTree>
    <p:extLst>
      <p:ext uri="{BB962C8B-B14F-4D97-AF65-F5344CB8AC3E}">
        <p14:creationId xmlns:p14="http://schemas.microsoft.com/office/powerpoint/2010/main" val="12794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FDD6079-49F7-4B94-8717-BB93B30BD5A8}"/>
              </a:ext>
            </a:extLst>
          </p:cNvPr>
          <p:cNvSpPr>
            <a:spLocks noGrp="1"/>
          </p:cNvSpPr>
          <p:nvPr>
            <p:ph type="dt" sz="half" idx="10"/>
          </p:nvPr>
        </p:nvSpPr>
        <p:spPr/>
        <p:txBody>
          <a:bodyPr/>
          <a:lstStyle/>
          <a:p>
            <a:fld id="{04FEA820-7BA5-4C21-8120-75DA3C28CCB8}" type="datetimeFigureOut">
              <a:rPr lang="fr-FR" smtClean="0"/>
              <a:t>01/06/2026</a:t>
            </a:fld>
            <a:endParaRPr lang="fr-FR"/>
          </a:p>
        </p:txBody>
      </p:sp>
      <p:sp>
        <p:nvSpPr>
          <p:cNvPr id="3" name="Espace réservé du pied de page 2">
            <a:extLst>
              <a:ext uri="{FF2B5EF4-FFF2-40B4-BE49-F238E27FC236}">
                <a16:creationId xmlns:a16="http://schemas.microsoft.com/office/drawing/2014/main" id="{47D2F57F-BE06-44A6-BF4C-FD19234B788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EAD56DA-DDFC-4E5D-99E1-98AC011425F0}"/>
              </a:ext>
            </a:extLst>
          </p:cNvPr>
          <p:cNvSpPr>
            <a:spLocks noGrp="1"/>
          </p:cNvSpPr>
          <p:nvPr>
            <p:ph type="sldNum" sz="quarter" idx="12"/>
          </p:nvPr>
        </p:nvSpPr>
        <p:spPr/>
        <p:txBody>
          <a:bodyPr/>
          <a:lstStyle/>
          <a:p>
            <a:fld id="{5B7277DE-E6CE-448F-89B8-015020EC50EA}" type="slidenum">
              <a:rPr lang="fr-FR" smtClean="0"/>
              <a:t>‹N°›</a:t>
            </a:fld>
            <a:endParaRPr lang="fr-FR"/>
          </a:p>
        </p:txBody>
      </p:sp>
    </p:spTree>
    <p:extLst>
      <p:ext uri="{BB962C8B-B14F-4D97-AF65-F5344CB8AC3E}">
        <p14:creationId xmlns:p14="http://schemas.microsoft.com/office/powerpoint/2010/main" val="3761655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BBF51-8665-4E61-A472-75980ACCE9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E5453F4-FF72-41D4-8148-4CE2AD9346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52614B6-679E-4F51-98D8-4CF2AE735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5059A77-3C64-4CC2-A08F-8A79198D6B7C}"/>
              </a:ext>
            </a:extLst>
          </p:cNvPr>
          <p:cNvSpPr>
            <a:spLocks noGrp="1"/>
          </p:cNvSpPr>
          <p:nvPr>
            <p:ph type="dt" sz="half" idx="10"/>
          </p:nvPr>
        </p:nvSpPr>
        <p:spPr/>
        <p:txBody>
          <a:bodyPr/>
          <a:lstStyle/>
          <a:p>
            <a:fld id="{04FEA820-7BA5-4C21-8120-75DA3C28CCB8}" type="datetimeFigureOut">
              <a:rPr lang="fr-FR" smtClean="0"/>
              <a:t>01/06/2026</a:t>
            </a:fld>
            <a:endParaRPr lang="fr-FR"/>
          </a:p>
        </p:txBody>
      </p:sp>
      <p:sp>
        <p:nvSpPr>
          <p:cNvPr id="6" name="Espace réservé du pied de page 5">
            <a:extLst>
              <a:ext uri="{FF2B5EF4-FFF2-40B4-BE49-F238E27FC236}">
                <a16:creationId xmlns:a16="http://schemas.microsoft.com/office/drawing/2014/main" id="{F94FFD6E-3DB1-4412-AC30-D8CC35CA293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504D10-85B9-49C1-809B-FF81E5DFF088}"/>
              </a:ext>
            </a:extLst>
          </p:cNvPr>
          <p:cNvSpPr>
            <a:spLocks noGrp="1"/>
          </p:cNvSpPr>
          <p:nvPr>
            <p:ph type="sldNum" sz="quarter" idx="12"/>
          </p:nvPr>
        </p:nvSpPr>
        <p:spPr/>
        <p:txBody>
          <a:bodyPr/>
          <a:lstStyle/>
          <a:p>
            <a:fld id="{5B7277DE-E6CE-448F-89B8-015020EC50EA}" type="slidenum">
              <a:rPr lang="fr-FR" smtClean="0"/>
              <a:t>‹N°›</a:t>
            </a:fld>
            <a:endParaRPr lang="fr-FR"/>
          </a:p>
        </p:txBody>
      </p:sp>
    </p:spTree>
    <p:extLst>
      <p:ext uri="{BB962C8B-B14F-4D97-AF65-F5344CB8AC3E}">
        <p14:creationId xmlns:p14="http://schemas.microsoft.com/office/powerpoint/2010/main" val="2468972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20F886-0ABF-46C6-A95D-7FABA51B69C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6336D3A-6DE2-4097-A948-F6B519621F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8D8C121-5896-4DFE-9DBA-7EAE08FA5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44DBE36-ADD4-4871-813B-6561147C542C}"/>
              </a:ext>
            </a:extLst>
          </p:cNvPr>
          <p:cNvSpPr>
            <a:spLocks noGrp="1"/>
          </p:cNvSpPr>
          <p:nvPr>
            <p:ph type="dt" sz="half" idx="10"/>
          </p:nvPr>
        </p:nvSpPr>
        <p:spPr/>
        <p:txBody>
          <a:bodyPr/>
          <a:lstStyle/>
          <a:p>
            <a:fld id="{04FEA820-7BA5-4C21-8120-75DA3C28CCB8}" type="datetimeFigureOut">
              <a:rPr lang="fr-FR" smtClean="0"/>
              <a:t>01/06/2026</a:t>
            </a:fld>
            <a:endParaRPr lang="fr-FR"/>
          </a:p>
        </p:txBody>
      </p:sp>
      <p:sp>
        <p:nvSpPr>
          <p:cNvPr id="6" name="Espace réservé du pied de page 5">
            <a:extLst>
              <a:ext uri="{FF2B5EF4-FFF2-40B4-BE49-F238E27FC236}">
                <a16:creationId xmlns:a16="http://schemas.microsoft.com/office/drawing/2014/main" id="{5E12F006-BD2F-46D0-9987-7F5D07B92D2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D477A00-C3CA-4A15-9762-6934E1623BD8}"/>
              </a:ext>
            </a:extLst>
          </p:cNvPr>
          <p:cNvSpPr>
            <a:spLocks noGrp="1"/>
          </p:cNvSpPr>
          <p:nvPr>
            <p:ph type="sldNum" sz="quarter" idx="12"/>
          </p:nvPr>
        </p:nvSpPr>
        <p:spPr/>
        <p:txBody>
          <a:bodyPr/>
          <a:lstStyle/>
          <a:p>
            <a:fld id="{5B7277DE-E6CE-448F-89B8-015020EC50EA}" type="slidenum">
              <a:rPr lang="fr-FR" smtClean="0"/>
              <a:t>‹N°›</a:t>
            </a:fld>
            <a:endParaRPr lang="fr-FR"/>
          </a:p>
        </p:txBody>
      </p:sp>
    </p:spTree>
    <p:extLst>
      <p:ext uri="{BB962C8B-B14F-4D97-AF65-F5344CB8AC3E}">
        <p14:creationId xmlns:p14="http://schemas.microsoft.com/office/powerpoint/2010/main" val="523404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415A967-09AE-4FFF-80D5-F3561C3916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2C69475-B823-4159-980E-2E1AFC146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3D259E4-94B6-463F-AEDB-65B4E9D2BA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EA820-7BA5-4C21-8120-75DA3C28CCB8}" type="datetimeFigureOut">
              <a:rPr lang="fr-FR" smtClean="0"/>
              <a:t>01/06/2026</a:t>
            </a:fld>
            <a:endParaRPr lang="fr-FR"/>
          </a:p>
        </p:txBody>
      </p:sp>
      <p:sp>
        <p:nvSpPr>
          <p:cNvPr id="5" name="Espace réservé du pied de page 4">
            <a:extLst>
              <a:ext uri="{FF2B5EF4-FFF2-40B4-BE49-F238E27FC236}">
                <a16:creationId xmlns:a16="http://schemas.microsoft.com/office/drawing/2014/main" id="{E3B3BF24-39F7-4B36-BDAC-419390FA23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2D0EF28-5634-460E-973A-7643C9D58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7277DE-E6CE-448F-89B8-015020EC50EA}" type="slidenum">
              <a:rPr lang="fr-FR" smtClean="0"/>
              <a:t>‹N°›</a:t>
            </a:fld>
            <a:endParaRPr lang="fr-FR"/>
          </a:p>
        </p:txBody>
      </p:sp>
    </p:spTree>
    <p:extLst>
      <p:ext uri="{BB962C8B-B14F-4D97-AF65-F5344CB8AC3E}">
        <p14:creationId xmlns:p14="http://schemas.microsoft.com/office/powerpoint/2010/main" val="1331873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media" Target="../media/media3.m4a"/><Relationship Id="rId7" Type="http://schemas.openxmlformats.org/officeDocument/2006/relationships/image" Target="../media/image5.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g"/><Relationship Id="rId5" Type="http://schemas.openxmlformats.org/officeDocument/2006/relationships/slideLayout" Target="../slideLayouts/slideLayout2.xml"/><Relationship Id="rId4" Type="http://schemas.openxmlformats.org/officeDocument/2006/relationships/audio" Target="../media/media3.m4a"/><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microsoft.com/office/2007/relationships/media" Target="../media/media5.mp4"/><Relationship Id="rId7" Type="http://schemas.openxmlformats.org/officeDocument/2006/relationships/image" Target="../media/image8.jpg"/><Relationship Id="rId2" Type="http://schemas.openxmlformats.org/officeDocument/2006/relationships/audio" Target="../media/media4.mp4"/><Relationship Id="rId1" Type="http://schemas.microsoft.com/office/2007/relationships/media" Target="../media/media4.mp4"/><Relationship Id="rId6" Type="http://schemas.openxmlformats.org/officeDocument/2006/relationships/image" Target="../media/image7.jpg"/><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audio" Target="../media/media5.mp4"/><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67D6F9-FFE2-4052-9977-D6C3377C2648}"/>
              </a:ext>
            </a:extLst>
          </p:cNvPr>
          <p:cNvSpPr>
            <a:spLocks noGrp="1"/>
          </p:cNvSpPr>
          <p:nvPr>
            <p:ph type="ctrTitle"/>
          </p:nvPr>
        </p:nvSpPr>
        <p:spPr>
          <a:xfrm>
            <a:off x="304798" y="744167"/>
            <a:ext cx="10473270" cy="1381758"/>
          </a:xfrm>
          <a:solidFill>
            <a:schemeClr val="accent1">
              <a:lumMod val="20000"/>
              <a:lumOff val="80000"/>
            </a:schemeClr>
          </a:solidFill>
          <a:ln w="28575">
            <a:solidFill>
              <a:schemeClr val="accent1"/>
            </a:solidFill>
          </a:ln>
        </p:spPr>
        <p:txBody>
          <a:bodyPr>
            <a:normAutofit fontScale="90000"/>
          </a:bodyPr>
          <a:lstStyle/>
          <a:p>
            <a:r>
              <a:rPr lang="fr-FR" sz="4000" b="1" dirty="0"/>
              <a:t>Groupe scolaire :</a:t>
            </a:r>
            <a:r>
              <a:rPr lang="fr-FR" sz="2200" b="1" dirty="0"/>
              <a:t> </a:t>
            </a:r>
            <a:r>
              <a:rPr lang="fr-FR" sz="4000" b="1" dirty="0"/>
              <a:t>La Sure en Chartreuse</a:t>
            </a:r>
            <a:br>
              <a:rPr lang="fr-FR" sz="2200" b="1" dirty="0"/>
            </a:br>
            <a:r>
              <a:rPr lang="fr-FR" sz="2200" b="1" dirty="0"/>
              <a:t>Améliorer la phase de modelage en résolution de problèmes :</a:t>
            </a:r>
            <a:br>
              <a:rPr lang="fr-FR" sz="2200" b="1" dirty="0"/>
            </a:br>
            <a:r>
              <a:rPr lang="fr-FR" sz="2200" b="1" dirty="0"/>
              <a:t>Comment mettre le haut parleur sur sa pensée pour enseigner des démarches et des procédures efficaces aux élèves.</a:t>
            </a:r>
          </a:p>
        </p:txBody>
      </p:sp>
      <p:pic>
        <p:nvPicPr>
          <p:cNvPr id="4" name="Image 3" descr="Une image contenant texte, Police, capture d’écran, logo&#10;&#10;Description générée automatiquement">
            <a:extLst>
              <a:ext uri="{FF2B5EF4-FFF2-40B4-BE49-F238E27FC236}">
                <a16:creationId xmlns:a16="http://schemas.microsoft.com/office/drawing/2014/main" id="{E55DDF20-31F2-4574-8C92-1F0EF7985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5868" y="126514"/>
            <a:ext cx="1151466" cy="1381758"/>
          </a:xfrm>
          <a:prstGeom prst="rect">
            <a:avLst/>
          </a:prstGeom>
          <a:ln>
            <a:solidFill>
              <a:schemeClr val="accent1"/>
            </a:solidFill>
          </a:ln>
        </p:spPr>
      </p:pic>
      <p:sp>
        <p:nvSpPr>
          <p:cNvPr id="6" name="Titre 1">
            <a:extLst>
              <a:ext uri="{FF2B5EF4-FFF2-40B4-BE49-F238E27FC236}">
                <a16:creationId xmlns:a16="http://schemas.microsoft.com/office/drawing/2014/main" id="{8362BD3B-98AB-4190-A516-A1EDB3ABFD9F}"/>
              </a:ext>
            </a:extLst>
          </p:cNvPr>
          <p:cNvSpPr txBox="1">
            <a:spLocks/>
          </p:cNvSpPr>
          <p:nvPr/>
        </p:nvSpPr>
        <p:spPr>
          <a:xfrm>
            <a:off x="304797" y="2285317"/>
            <a:ext cx="11319933" cy="3102471"/>
          </a:xfrm>
          <a:prstGeom prst="rect">
            <a:avLst/>
          </a:prstGeom>
          <a:ln w="28575">
            <a:solidFill>
              <a:schemeClr val="accent1"/>
            </a:solidFill>
          </a:ln>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400" b="1" dirty="0">
                <a:latin typeface="+mn-lt"/>
              </a:rPr>
              <a:t>Quel constat de départ ? Quelle(s) difficulté(s) ou besoin(s) avez-vous observés ?</a:t>
            </a:r>
          </a:p>
          <a:p>
            <a:pPr algn="l"/>
            <a:endParaRPr lang="fr-FR" sz="2000" b="1" dirty="0">
              <a:latin typeface="+mn-lt"/>
            </a:endParaRPr>
          </a:p>
          <a:p>
            <a:pPr marL="457200" indent="-457200" algn="l">
              <a:buFont typeface="Wingdings" panose="05000000000000000000" pitchFamily="2" charset="2"/>
              <a:buChar char="Ø"/>
            </a:pPr>
            <a:endParaRPr lang="fr-FR" sz="2800" b="1" dirty="0">
              <a:latin typeface="+mn-lt"/>
            </a:endParaRPr>
          </a:p>
          <a:p>
            <a:pPr marL="457200" indent="-457200" algn="l">
              <a:buFont typeface="Wingdings" panose="05000000000000000000" pitchFamily="2" charset="2"/>
              <a:buChar char="Ø"/>
            </a:pPr>
            <a:endParaRPr lang="fr-FR" sz="2800" b="1" dirty="0">
              <a:latin typeface="+mn-lt"/>
            </a:endParaRPr>
          </a:p>
        </p:txBody>
      </p:sp>
      <p:sp>
        <p:nvSpPr>
          <p:cNvPr id="7" name="Titre 1">
            <a:extLst>
              <a:ext uri="{FF2B5EF4-FFF2-40B4-BE49-F238E27FC236}">
                <a16:creationId xmlns:a16="http://schemas.microsoft.com/office/drawing/2014/main" id="{57A7E835-EE9C-493B-A6D4-5F7C17EF3E24}"/>
              </a:ext>
            </a:extLst>
          </p:cNvPr>
          <p:cNvSpPr txBox="1">
            <a:spLocks/>
          </p:cNvSpPr>
          <p:nvPr/>
        </p:nvSpPr>
        <p:spPr>
          <a:xfrm>
            <a:off x="304797" y="5468471"/>
            <a:ext cx="11319933" cy="1151365"/>
          </a:xfrm>
          <a:prstGeom prst="rect">
            <a:avLst/>
          </a:prstGeom>
          <a:ln w="28575">
            <a:solidFill>
              <a:schemeClr val="accent1"/>
            </a:solidFill>
          </a:ln>
        </p:spPr>
        <p:txBody>
          <a:bodyPr vert="horz" lIns="91440" tIns="45720" rIns="91440" bIns="45720" rtlCol="0" anchor="t">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000" b="1" i="0" u="none" strike="noStrike" baseline="0" dirty="0">
                <a:solidFill>
                  <a:srgbClr val="000000"/>
                </a:solidFill>
                <a:latin typeface="+mn-lt"/>
              </a:rPr>
              <a:t> Que vouliez-vous améliorer ou comprendre ?</a:t>
            </a:r>
            <a:r>
              <a:rPr lang="fr-FR" sz="1800" b="1" i="0" u="none" strike="noStrike" baseline="0" dirty="0">
                <a:solidFill>
                  <a:srgbClr val="000000"/>
                </a:solidFill>
                <a:latin typeface="+mn-lt"/>
              </a:rPr>
              <a:t> 	</a:t>
            </a:r>
          </a:p>
          <a:p>
            <a:pPr marL="342900" indent="-342900" algn="l">
              <a:buFont typeface="Wingdings" panose="05000000000000000000" pitchFamily="2" charset="2"/>
              <a:buChar char="Ø"/>
            </a:pPr>
            <a:r>
              <a:rPr lang="fr-FR" sz="2000" dirty="0"/>
              <a:t>Mieux comprendre les difficultés rencontrées par les élèves afin d’adapter les étayages et les procédures proposées.</a:t>
            </a:r>
          </a:p>
          <a:p>
            <a:pPr marL="342900" indent="-342900" algn="l">
              <a:buFont typeface="Wingdings" panose="05000000000000000000" pitchFamily="2" charset="2"/>
              <a:buChar char="Ø"/>
            </a:pPr>
            <a:r>
              <a:rPr lang="fr-FR" sz="2000" dirty="0"/>
              <a:t>Renforcer les temps de modélisation et d’explicitation des stratégies pour aider les élèves à verbaliser leur démarche, structurer leur raisonnement et construire progressivement des procédures de résolution efficaces.</a:t>
            </a:r>
          </a:p>
          <a:p>
            <a:endParaRPr lang="fr-FR" sz="2800" b="1" dirty="0">
              <a:latin typeface="+mn-lt"/>
            </a:endParaRPr>
          </a:p>
          <a:p>
            <a:pPr marL="457200" indent="-457200" algn="l">
              <a:buFont typeface="Wingdings" panose="05000000000000000000" pitchFamily="2" charset="2"/>
              <a:buChar char="Ø"/>
            </a:pPr>
            <a:endParaRPr lang="fr-FR" sz="2800" b="1" dirty="0">
              <a:latin typeface="+mn-lt"/>
            </a:endParaRPr>
          </a:p>
          <a:p>
            <a:pPr marL="457200" indent="-457200" algn="l">
              <a:buFont typeface="Wingdings" panose="05000000000000000000" pitchFamily="2" charset="2"/>
              <a:buChar char="Ø"/>
            </a:pPr>
            <a:endParaRPr lang="fr-FR" sz="2800" b="1" dirty="0">
              <a:latin typeface="+mn-lt"/>
            </a:endParaRPr>
          </a:p>
        </p:txBody>
      </p:sp>
      <p:sp>
        <p:nvSpPr>
          <p:cNvPr id="8" name="Flèche : bas 7">
            <a:extLst>
              <a:ext uri="{FF2B5EF4-FFF2-40B4-BE49-F238E27FC236}">
                <a16:creationId xmlns:a16="http://schemas.microsoft.com/office/drawing/2014/main" id="{6CE4DF38-022D-4950-88D3-DBF0BE6FCCD0}"/>
              </a:ext>
            </a:extLst>
          </p:cNvPr>
          <p:cNvSpPr/>
          <p:nvPr/>
        </p:nvSpPr>
        <p:spPr>
          <a:xfrm>
            <a:off x="5541433" y="5089981"/>
            <a:ext cx="711200" cy="4571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030C42AD-97DC-4A54-B206-EF2C016C102A}"/>
              </a:ext>
            </a:extLst>
          </p:cNvPr>
          <p:cNvSpPr txBox="1"/>
          <p:nvPr/>
        </p:nvSpPr>
        <p:spPr>
          <a:xfrm>
            <a:off x="4013202" y="0"/>
            <a:ext cx="6764866" cy="584775"/>
          </a:xfrm>
          <a:prstGeom prst="rect">
            <a:avLst/>
          </a:prstGeom>
          <a:solidFill>
            <a:srgbClr val="00B0F0"/>
          </a:solidFill>
        </p:spPr>
        <p:txBody>
          <a:bodyPr wrap="square" rtlCol="0">
            <a:spAutoFit/>
          </a:bodyPr>
          <a:lstStyle/>
          <a:p>
            <a:pPr lvl="0"/>
            <a:r>
              <a:rPr lang="fr-FR" sz="3200" b="1" dirty="0">
                <a:solidFill>
                  <a:schemeClr val="bg1"/>
                </a:solidFill>
              </a:rPr>
              <a:t>Le point de départ et l’objectif</a:t>
            </a:r>
          </a:p>
        </p:txBody>
      </p:sp>
      <p:sp>
        <p:nvSpPr>
          <p:cNvPr id="11" name="Rectangle 10">
            <a:extLst>
              <a:ext uri="{FF2B5EF4-FFF2-40B4-BE49-F238E27FC236}">
                <a16:creationId xmlns:a16="http://schemas.microsoft.com/office/drawing/2014/main" id="{4E22E0EB-168C-4F3F-A688-BA9F6BEC1BAD}"/>
              </a:ext>
            </a:extLst>
          </p:cNvPr>
          <p:cNvSpPr/>
          <p:nvPr/>
        </p:nvSpPr>
        <p:spPr>
          <a:xfrm>
            <a:off x="1" y="0"/>
            <a:ext cx="40132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bg1"/>
                </a:solidFill>
              </a:rPr>
              <a:t>Forum Voiron 3 – 17 juin 2026</a:t>
            </a:r>
            <a:endParaRPr lang="fr-FR" dirty="0"/>
          </a:p>
        </p:txBody>
      </p:sp>
      <p:graphicFrame>
        <p:nvGraphicFramePr>
          <p:cNvPr id="3" name="Tableau 2">
            <a:extLst>
              <a:ext uri="{FF2B5EF4-FFF2-40B4-BE49-F238E27FC236}">
                <a16:creationId xmlns:a16="http://schemas.microsoft.com/office/drawing/2014/main" id="{936512E3-C265-75AC-892E-AFB9352C2637}"/>
              </a:ext>
            </a:extLst>
          </p:cNvPr>
          <p:cNvGraphicFramePr>
            <a:graphicFrameLocks noGrp="1"/>
          </p:cNvGraphicFramePr>
          <p:nvPr>
            <p:extLst>
              <p:ext uri="{D42A27DB-BD31-4B8C-83A1-F6EECF244321}">
                <p14:modId xmlns:p14="http://schemas.microsoft.com/office/powerpoint/2010/main" val="654853007"/>
              </p:ext>
            </p:extLst>
          </p:nvPr>
        </p:nvGraphicFramePr>
        <p:xfrm>
          <a:off x="304797" y="2556392"/>
          <a:ext cx="11098308" cy="2560320"/>
        </p:xfrm>
        <a:graphic>
          <a:graphicData uri="http://schemas.openxmlformats.org/drawingml/2006/table">
            <a:tbl>
              <a:tblPr firstRow="1" bandRow="1">
                <a:tableStyleId>{2D5ABB26-0587-4C30-8999-92F81FD0307C}</a:tableStyleId>
              </a:tblPr>
              <a:tblGrid>
                <a:gridCol w="3699436">
                  <a:extLst>
                    <a:ext uri="{9D8B030D-6E8A-4147-A177-3AD203B41FA5}">
                      <a16:colId xmlns:a16="http://schemas.microsoft.com/office/drawing/2014/main" val="2361294657"/>
                    </a:ext>
                  </a:extLst>
                </a:gridCol>
                <a:gridCol w="3699436">
                  <a:extLst>
                    <a:ext uri="{9D8B030D-6E8A-4147-A177-3AD203B41FA5}">
                      <a16:colId xmlns:a16="http://schemas.microsoft.com/office/drawing/2014/main" val="71745256"/>
                    </a:ext>
                  </a:extLst>
                </a:gridCol>
                <a:gridCol w="3699436">
                  <a:extLst>
                    <a:ext uri="{9D8B030D-6E8A-4147-A177-3AD203B41FA5}">
                      <a16:colId xmlns:a16="http://schemas.microsoft.com/office/drawing/2014/main" val="2550294407"/>
                    </a:ext>
                  </a:extLst>
                </a:gridCol>
              </a:tblGrid>
              <a:tr h="1682812">
                <a:tc>
                  <a:txBody>
                    <a:bodyPr/>
                    <a:lstStyle/>
                    <a:p>
                      <a:r>
                        <a:rPr lang="fr-FR" sz="1800" b="1" kern="1200" dirty="0">
                          <a:solidFill>
                            <a:schemeClr val="tx1"/>
                          </a:solidFill>
                        </a:rPr>
                        <a:t>Cycle 1 </a:t>
                      </a:r>
                    </a:p>
                    <a:p>
                      <a:r>
                        <a:rPr lang="fr-FR" sz="1800" b="1" kern="1200" dirty="0">
                          <a:solidFill>
                            <a:schemeClr val="tx1"/>
                          </a:solidFill>
                        </a:rPr>
                        <a:t>- Difficulté à comprendre et se représenter la situation problème.</a:t>
                      </a:r>
                    </a:p>
                    <a:p>
                      <a:r>
                        <a:rPr lang="fr-FR" sz="1800" b="1" kern="1200" dirty="0">
                          <a:solidFill>
                            <a:schemeClr val="tx1"/>
                          </a:solidFill>
                        </a:rPr>
                        <a:t>- Procédures de dénombrement et d’organisation des collections encore fragiles.</a:t>
                      </a:r>
                    </a:p>
                    <a:p>
                      <a:endParaRPr lang="fr-FR" sz="1800" b="1" kern="1200" dirty="0">
                        <a:solidFill>
                          <a:schemeClr val="tx1"/>
                        </a:solidFill>
                        <a:latin typeface="+mj-lt"/>
                        <a:ea typeface="+mj-ea"/>
                        <a:cs typeface="+mj-cs"/>
                      </a:endParaRPr>
                    </a:p>
                  </a:txBody>
                  <a:tcPr/>
                </a:tc>
                <a:tc>
                  <a:txBody>
                    <a:bodyPr/>
                    <a:lstStyle/>
                    <a:p>
                      <a:pPr marL="0" algn="l" defTabSz="914400" rtl="0" eaLnBrk="1" latinLnBrk="0" hangingPunct="1"/>
                      <a:r>
                        <a:rPr lang="fr-FR" sz="1800" b="1" kern="1200" dirty="0">
                          <a:solidFill>
                            <a:schemeClr val="tx1"/>
                          </a:solidFill>
                        </a:rPr>
                        <a:t>Cycle 2</a:t>
                      </a:r>
                    </a:p>
                    <a:p>
                      <a:pPr marL="0" algn="l" defTabSz="914400" rtl="0" eaLnBrk="1" latinLnBrk="0" hangingPunct="1"/>
                      <a:r>
                        <a:rPr lang="fr-FR" sz="1800" b="1" kern="1200" dirty="0">
                          <a:solidFill>
                            <a:schemeClr val="tx1"/>
                          </a:solidFill>
                        </a:rPr>
                        <a:t>- Difficulté à identifier les informations utiles et à choisir une stratégie adaptée.</a:t>
                      </a:r>
                    </a:p>
                    <a:p>
                      <a:pPr marL="0" algn="l" defTabSz="914400" rtl="0" eaLnBrk="1" latinLnBrk="0" hangingPunct="1"/>
                      <a:r>
                        <a:rPr lang="fr-FR" sz="1800" b="1" kern="1200" dirty="0">
                          <a:solidFill>
                            <a:schemeClr val="tx1"/>
                          </a:solidFill>
                        </a:rPr>
                        <a:t>- Tendance à appliquer des procédures sans compréhension réelle du problème.</a:t>
                      </a:r>
                    </a:p>
                    <a:p>
                      <a:pPr marL="0" algn="l" defTabSz="914400" rtl="0" eaLnBrk="1" latinLnBrk="0" hangingPunct="1"/>
                      <a:r>
                        <a:rPr lang="fr-FR" sz="1800" b="1" kern="1200" dirty="0">
                          <a:solidFill>
                            <a:schemeClr val="tx1"/>
                          </a:solidFill>
                        </a:rPr>
                        <a:t>- Besoin de développer l’explicitation et la justification des démarches.</a:t>
                      </a:r>
                      <a:endParaRPr lang="fr-FR" sz="1800" b="1" kern="1200" dirty="0">
                        <a:solidFill>
                          <a:schemeClr val="tx1"/>
                        </a:solidFill>
                        <a:latin typeface="+mj-lt"/>
                        <a:ea typeface="+mj-ea"/>
                        <a:cs typeface="+mj-cs"/>
                      </a:endParaRPr>
                    </a:p>
                  </a:txBody>
                  <a:tcPr/>
                </a:tc>
                <a:tc>
                  <a:txBody>
                    <a:bodyPr/>
                    <a:lstStyle/>
                    <a:p>
                      <a:pPr marL="0" algn="l" defTabSz="914400" rtl="0" eaLnBrk="1" latinLnBrk="0" hangingPunct="1"/>
                      <a:r>
                        <a:rPr lang="fr-FR" sz="1800" b="1" kern="1200" dirty="0">
                          <a:solidFill>
                            <a:schemeClr val="tx1"/>
                          </a:solidFill>
                        </a:rPr>
                        <a:t>Cycle 3</a:t>
                      </a:r>
                    </a:p>
                    <a:p>
                      <a:pPr marL="0" algn="l" defTabSz="914400" rtl="0" eaLnBrk="1" latinLnBrk="0" hangingPunct="1"/>
                      <a:r>
                        <a:rPr lang="fr-FR" sz="1800" b="1" kern="1200" dirty="0">
                          <a:solidFill>
                            <a:schemeClr val="tx1"/>
                          </a:solidFill>
                        </a:rPr>
                        <a:t>- Difficulté à organiser les étapes de résolution dans des problèmes complexes.</a:t>
                      </a:r>
                    </a:p>
                    <a:p>
                      <a:pPr marL="0" algn="l" defTabSz="914400" rtl="0" eaLnBrk="1" latinLnBrk="0" hangingPunct="1"/>
                      <a:r>
                        <a:rPr lang="fr-FR" sz="1800" b="1" kern="1200" dirty="0">
                          <a:solidFill>
                            <a:schemeClr val="tx1"/>
                          </a:solidFill>
                        </a:rPr>
                        <a:t>- Difficulté à transférer des stratégies efficaces à de nouvelles situations.</a:t>
                      </a:r>
                    </a:p>
                    <a:p>
                      <a:pPr marL="0" algn="l" defTabSz="914400" rtl="0" eaLnBrk="1" latinLnBrk="0" hangingPunct="1"/>
                      <a:r>
                        <a:rPr lang="fr-FR" sz="1800" b="1" kern="1200" dirty="0">
                          <a:solidFill>
                            <a:schemeClr val="tx1"/>
                          </a:solidFill>
                        </a:rPr>
                        <a:t>- Besoin de renforcer l’argumentation, la vérification et la mise en mots des raisonnements.</a:t>
                      </a:r>
                      <a:endParaRPr lang="fr-FR" sz="1800" b="1" kern="1200" dirty="0">
                        <a:solidFill>
                          <a:schemeClr val="tx1"/>
                        </a:solidFill>
                        <a:latin typeface="+mj-lt"/>
                        <a:ea typeface="+mj-ea"/>
                        <a:cs typeface="+mj-cs"/>
                      </a:endParaRPr>
                    </a:p>
                  </a:txBody>
                  <a:tcPr/>
                </a:tc>
                <a:extLst>
                  <a:ext uri="{0D108BD9-81ED-4DB2-BD59-A6C34878D82A}">
                    <a16:rowId xmlns:a16="http://schemas.microsoft.com/office/drawing/2014/main" val="1643428844"/>
                  </a:ext>
                </a:extLst>
              </a:tr>
            </a:tbl>
          </a:graphicData>
        </a:graphic>
      </p:graphicFrame>
      <p:pic>
        <p:nvPicPr>
          <p:cNvPr id="10" name="Son enregistré">
            <a:hlinkClick r:id="" action="ppaction://media"/>
            <a:extLst>
              <a:ext uri="{FF2B5EF4-FFF2-40B4-BE49-F238E27FC236}">
                <a16:creationId xmlns:a16="http://schemas.microsoft.com/office/drawing/2014/main" id="{8811C90A-EF57-915C-6D71-44E6B090DC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13514" y="4378782"/>
            <a:ext cx="711199" cy="711199"/>
          </a:xfrm>
          <a:prstGeom prst="rect">
            <a:avLst/>
          </a:prstGeom>
        </p:spPr>
      </p:pic>
    </p:spTree>
    <p:extLst>
      <p:ext uri="{BB962C8B-B14F-4D97-AF65-F5344CB8AC3E}">
        <p14:creationId xmlns:p14="http://schemas.microsoft.com/office/powerpoint/2010/main" val="133511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Police, capture d’écran, logo&#10;&#10;Description générée automatiquement">
            <a:extLst>
              <a:ext uri="{FF2B5EF4-FFF2-40B4-BE49-F238E27FC236}">
                <a16:creationId xmlns:a16="http://schemas.microsoft.com/office/drawing/2014/main" id="{E55DDF20-31F2-4574-8C92-1F0EF7985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5868" y="126514"/>
            <a:ext cx="1151466" cy="1381758"/>
          </a:xfrm>
          <a:prstGeom prst="rect">
            <a:avLst/>
          </a:prstGeom>
          <a:ln>
            <a:solidFill>
              <a:schemeClr val="accent1"/>
            </a:solidFill>
          </a:ln>
        </p:spPr>
      </p:pic>
      <p:sp>
        <p:nvSpPr>
          <p:cNvPr id="6" name="Titre 1">
            <a:extLst>
              <a:ext uri="{FF2B5EF4-FFF2-40B4-BE49-F238E27FC236}">
                <a16:creationId xmlns:a16="http://schemas.microsoft.com/office/drawing/2014/main" id="{8362BD3B-98AB-4190-A516-A1EDB3ABFD9F}"/>
              </a:ext>
            </a:extLst>
          </p:cNvPr>
          <p:cNvSpPr txBox="1">
            <a:spLocks/>
          </p:cNvSpPr>
          <p:nvPr/>
        </p:nvSpPr>
        <p:spPr>
          <a:xfrm>
            <a:off x="347132" y="773076"/>
            <a:ext cx="10532535" cy="3619629"/>
          </a:xfrm>
          <a:prstGeom prst="rect">
            <a:avLst/>
          </a:prstGeom>
          <a:ln w="28575">
            <a:solidFill>
              <a:schemeClr val="accent1"/>
            </a:solidFill>
          </a:ln>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000" b="0" i="0" u="none" strike="noStrike" baseline="0" dirty="0">
                <a:solidFill>
                  <a:srgbClr val="000000"/>
                </a:solidFill>
                <a:latin typeface="Calibri" panose="020F0502020204030204" pitchFamily="34" charset="0"/>
              </a:rPr>
              <a:t> </a:t>
            </a:r>
            <a:r>
              <a:rPr lang="fr-FR" sz="3200" b="1" i="0" u="none" strike="noStrike" baseline="0" dirty="0">
                <a:solidFill>
                  <a:srgbClr val="000000"/>
                </a:solidFill>
                <a:latin typeface="Calibri" panose="020F0502020204030204" pitchFamily="34" charset="0"/>
              </a:rPr>
              <a:t>Qu’avez-vous tenté ? </a:t>
            </a:r>
            <a:endParaRPr lang="fr-FR" sz="1800" b="0" i="0" u="none" strike="noStrike" baseline="0" dirty="0">
              <a:solidFill>
                <a:srgbClr val="000000"/>
              </a:solidFill>
              <a:latin typeface="Calibri" panose="020F0502020204030204" pitchFamily="34" charset="0"/>
            </a:endParaRPr>
          </a:p>
          <a:p>
            <a:pPr marL="457200" indent="-457200" algn="l">
              <a:buFont typeface="Wingdings" panose="05000000000000000000" pitchFamily="2" charset="2"/>
              <a:buChar char="Ø"/>
            </a:pPr>
            <a:r>
              <a:rPr lang="fr-FR" sz="2000" b="1" dirty="0"/>
              <a:t>La mise en place des étapes de l’enseignement explicite notamment la phase de modelage.</a:t>
            </a:r>
          </a:p>
          <a:p>
            <a:pPr marL="457200" indent="-457200" algn="l">
              <a:buFont typeface="Wingdings" panose="05000000000000000000" pitchFamily="2" charset="2"/>
              <a:buChar char="Ø"/>
            </a:pPr>
            <a:r>
              <a:rPr lang="fr-FR" sz="2000" b="1" dirty="0"/>
              <a:t>Utiliser les questions de médiations langagières pour mieux comprendre les procédures des élèves.</a:t>
            </a:r>
          </a:p>
          <a:p>
            <a:pPr algn="l"/>
            <a:endParaRPr lang="fr-FR" sz="2800" b="1" dirty="0"/>
          </a:p>
          <a:p>
            <a:pPr marL="457200" indent="-457200" algn="l">
              <a:buFont typeface="Wingdings" panose="05000000000000000000" pitchFamily="2" charset="2"/>
              <a:buChar char="Ø"/>
            </a:pPr>
            <a:endParaRPr lang="fr-FR" sz="2800" b="1" dirty="0"/>
          </a:p>
        </p:txBody>
      </p:sp>
      <p:sp>
        <p:nvSpPr>
          <p:cNvPr id="7" name="Titre 1">
            <a:extLst>
              <a:ext uri="{FF2B5EF4-FFF2-40B4-BE49-F238E27FC236}">
                <a16:creationId xmlns:a16="http://schemas.microsoft.com/office/drawing/2014/main" id="{57A7E835-EE9C-493B-A6D4-5F7C17EF3E24}"/>
              </a:ext>
            </a:extLst>
          </p:cNvPr>
          <p:cNvSpPr txBox="1">
            <a:spLocks/>
          </p:cNvSpPr>
          <p:nvPr/>
        </p:nvSpPr>
        <p:spPr>
          <a:xfrm>
            <a:off x="347132" y="4464424"/>
            <a:ext cx="3572935" cy="1300323"/>
          </a:xfrm>
          <a:prstGeom prst="rect">
            <a:avLst/>
          </a:prstGeom>
          <a:ln w="28575">
            <a:solidFill>
              <a:schemeClr val="accent1"/>
            </a:solidFill>
          </a:ln>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800" b="1" dirty="0">
                <a:latin typeface="+mn-lt"/>
              </a:rPr>
              <a:t>Avec qui ?</a:t>
            </a:r>
          </a:p>
          <a:p>
            <a:pPr marL="457200" indent="-457200" algn="l">
              <a:buFont typeface="Wingdings" panose="05000000000000000000" pitchFamily="2" charset="2"/>
              <a:buChar char="Ø"/>
            </a:pPr>
            <a:r>
              <a:rPr lang="fr-FR" sz="2000" dirty="0">
                <a:latin typeface="+mn-lt"/>
              </a:rPr>
              <a:t>Maternelle MS/GS</a:t>
            </a:r>
          </a:p>
          <a:p>
            <a:pPr marL="457200" indent="-457200" algn="l">
              <a:buFont typeface="Wingdings" panose="05000000000000000000" pitchFamily="2" charset="2"/>
              <a:buChar char="Ø"/>
            </a:pPr>
            <a:r>
              <a:rPr lang="fr-FR" sz="2000" dirty="0">
                <a:latin typeface="+mn-lt"/>
              </a:rPr>
              <a:t>Cycle 2 CP</a:t>
            </a:r>
          </a:p>
          <a:p>
            <a:pPr marL="457200" indent="-457200" algn="l">
              <a:buFont typeface="Wingdings" panose="05000000000000000000" pitchFamily="2" charset="2"/>
              <a:buChar char="Ø"/>
            </a:pPr>
            <a:r>
              <a:rPr lang="fr-FR" sz="2000" dirty="0">
                <a:latin typeface="+mn-lt"/>
              </a:rPr>
              <a:t>Cycle 3 CM2</a:t>
            </a:r>
          </a:p>
          <a:p>
            <a:pPr marL="457200" indent="-457200" algn="l">
              <a:buFont typeface="Wingdings" panose="05000000000000000000" pitchFamily="2" charset="2"/>
              <a:buChar char="Ø"/>
            </a:pPr>
            <a:endParaRPr lang="fr-FR" sz="2800" b="1" dirty="0">
              <a:latin typeface="+mn-lt"/>
            </a:endParaRPr>
          </a:p>
        </p:txBody>
      </p:sp>
      <p:sp>
        <p:nvSpPr>
          <p:cNvPr id="9" name="ZoneTexte 8">
            <a:extLst>
              <a:ext uri="{FF2B5EF4-FFF2-40B4-BE49-F238E27FC236}">
                <a16:creationId xmlns:a16="http://schemas.microsoft.com/office/drawing/2014/main" id="{030C42AD-97DC-4A54-B206-EF2C016C102A}"/>
              </a:ext>
            </a:extLst>
          </p:cNvPr>
          <p:cNvSpPr txBox="1"/>
          <p:nvPr/>
        </p:nvSpPr>
        <p:spPr>
          <a:xfrm>
            <a:off x="4013202" y="0"/>
            <a:ext cx="6764866" cy="584775"/>
          </a:xfrm>
          <a:prstGeom prst="rect">
            <a:avLst/>
          </a:prstGeom>
          <a:solidFill>
            <a:srgbClr val="00B0F0"/>
          </a:solidFill>
        </p:spPr>
        <p:txBody>
          <a:bodyPr wrap="square" rtlCol="0">
            <a:spAutoFit/>
          </a:bodyPr>
          <a:lstStyle/>
          <a:p>
            <a:pPr lvl="0"/>
            <a:r>
              <a:rPr lang="fr-FR" sz="3200" b="1" dirty="0">
                <a:solidFill>
                  <a:schemeClr val="bg1"/>
                </a:solidFill>
              </a:rPr>
              <a:t>La mise en œuvre</a:t>
            </a:r>
          </a:p>
        </p:txBody>
      </p:sp>
      <p:sp>
        <p:nvSpPr>
          <p:cNvPr id="11" name="Rectangle 10">
            <a:extLst>
              <a:ext uri="{FF2B5EF4-FFF2-40B4-BE49-F238E27FC236}">
                <a16:creationId xmlns:a16="http://schemas.microsoft.com/office/drawing/2014/main" id="{4E22E0EB-168C-4F3F-A688-BA9F6BEC1BAD}"/>
              </a:ext>
            </a:extLst>
          </p:cNvPr>
          <p:cNvSpPr/>
          <p:nvPr/>
        </p:nvSpPr>
        <p:spPr>
          <a:xfrm>
            <a:off x="1" y="0"/>
            <a:ext cx="40132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bg1"/>
                </a:solidFill>
              </a:rPr>
              <a:t>Forum Voiron 3 – 17 juin 2026</a:t>
            </a:r>
            <a:endParaRPr lang="fr-FR" dirty="0"/>
          </a:p>
        </p:txBody>
      </p:sp>
      <p:sp>
        <p:nvSpPr>
          <p:cNvPr id="12" name="Titre 1">
            <a:extLst>
              <a:ext uri="{FF2B5EF4-FFF2-40B4-BE49-F238E27FC236}">
                <a16:creationId xmlns:a16="http://schemas.microsoft.com/office/drawing/2014/main" id="{69C75A59-02D8-4A15-98A9-14361CE5A786}"/>
              </a:ext>
            </a:extLst>
          </p:cNvPr>
          <p:cNvSpPr txBox="1">
            <a:spLocks/>
          </p:cNvSpPr>
          <p:nvPr/>
        </p:nvSpPr>
        <p:spPr>
          <a:xfrm>
            <a:off x="4080932" y="4464424"/>
            <a:ext cx="3572935" cy="1300323"/>
          </a:xfrm>
          <a:prstGeom prst="rect">
            <a:avLst/>
          </a:prstGeom>
          <a:ln w="28575">
            <a:solidFill>
              <a:schemeClr val="accent1"/>
            </a:solidFill>
          </a:ln>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800" b="1" dirty="0">
                <a:latin typeface="+mn-lt"/>
              </a:rPr>
              <a:t>Comment ?</a:t>
            </a:r>
          </a:p>
          <a:p>
            <a:pPr marL="457200" indent="-457200" algn="l">
              <a:buFont typeface="Wingdings" panose="05000000000000000000" pitchFamily="2" charset="2"/>
              <a:buChar char="Ø"/>
            </a:pPr>
            <a:r>
              <a:rPr lang="fr-FR" sz="2000" dirty="0">
                <a:latin typeface="+mn-lt"/>
              </a:rPr>
              <a:t>En atelier</a:t>
            </a:r>
          </a:p>
          <a:p>
            <a:pPr marL="457200" indent="-457200" algn="l">
              <a:buFont typeface="Wingdings" panose="05000000000000000000" pitchFamily="2" charset="2"/>
              <a:buChar char="Ø"/>
            </a:pPr>
            <a:endParaRPr lang="fr-FR" sz="2800" dirty="0">
              <a:latin typeface="+mn-lt"/>
            </a:endParaRPr>
          </a:p>
          <a:p>
            <a:pPr marL="457200" indent="-457200" algn="l">
              <a:buFont typeface="Wingdings" panose="05000000000000000000" pitchFamily="2" charset="2"/>
              <a:buChar char="Ø"/>
            </a:pPr>
            <a:endParaRPr lang="fr-FR" sz="2800" b="1" dirty="0">
              <a:latin typeface="+mn-lt"/>
            </a:endParaRPr>
          </a:p>
          <a:p>
            <a:pPr marL="457200" indent="-457200" algn="l">
              <a:buFont typeface="Wingdings" panose="05000000000000000000" pitchFamily="2" charset="2"/>
              <a:buChar char="Ø"/>
            </a:pPr>
            <a:endParaRPr lang="fr-FR" sz="2800" b="1" dirty="0">
              <a:latin typeface="+mn-lt"/>
            </a:endParaRPr>
          </a:p>
        </p:txBody>
      </p:sp>
      <p:sp>
        <p:nvSpPr>
          <p:cNvPr id="13" name="Titre 1">
            <a:extLst>
              <a:ext uri="{FF2B5EF4-FFF2-40B4-BE49-F238E27FC236}">
                <a16:creationId xmlns:a16="http://schemas.microsoft.com/office/drawing/2014/main" id="{F4E1D330-8C4F-466F-B641-5D44F04DA362}"/>
              </a:ext>
            </a:extLst>
          </p:cNvPr>
          <p:cNvSpPr txBox="1">
            <a:spLocks/>
          </p:cNvSpPr>
          <p:nvPr/>
        </p:nvSpPr>
        <p:spPr>
          <a:xfrm>
            <a:off x="7814732" y="4464423"/>
            <a:ext cx="3572935" cy="1300323"/>
          </a:xfrm>
          <a:prstGeom prst="rect">
            <a:avLst/>
          </a:prstGeom>
          <a:ln w="28575">
            <a:solidFill>
              <a:schemeClr val="accent1"/>
            </a:solidFill>
          </a:ln>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800" b="1" dirty="0">
                <a:latin typeface="+mn-lt"/>
              </a:rPr>
              <a:t>Sur quelle durée ?</a:t>
            </a:r>
          </a:p>
          <a:p>
            <a:pPr algn="l"/>
            <a:r>
              <a:rPr lang="fr-FR" sz="2000" dirty="0">
                <a:latin typeface="+mn-lt"/>
              </a:rPr>
              <a:t>Une séquence</a:t>
            </a:r>
          </a:p>
          <a:p>
            <a:pPr marL="457200" indent="-457200" algn="l">
              <a:buFont typeface="Wingdings" panose="05000000000000000000" pitchFamily="2" charset="2"/>
              <a:buChar char="Ø"/>
            </a:pPr>
            <a:endParaRPr lang="fr-FR" sz="2800" b="1" dirty="0">
              <a:latin typeface="+mn-lt"/>
            </a:endParaRPr>
          </a:p>
          <a:p>
            <a:pPr marL="457200" indent="-457200" algn="l">
              <a:buFont typeface="Wingdings" panose="05000000000000000000" pitchFamily="2" charset="2"/>
              <a:buChar char="Ø"/>
            </a:pPr>
            <a:endParaRPr lang="fr-FR" sz="2800" b="1" dirty="0">
              <a:latin typeface="+mn-lt"/>
            </a:endParaRPr>
          </a:p>
        </p:txBody>
      </p:sp>
      <p:pic>
        <p:nvPicPr>
          <p:cNvPr id="3" name="Image 2">
            <a:extLst>
              <a:ext uri="{FF2B5EF4-FFF2-40B4-BE49-F238E27FC236}">
                <a16:creationId xmlns:a16="http://schemas.microsoft.com/office/drawing/2014/main" id="{A1690DE6-CB08-F3F7-FB43-D009C4B25140}"/>
              </a:ext>
            </a:extLst>
          </p:cNvPr>
          <p:cNvPicPr>
            <a:picLocks noChangeAspect="1"/>
          </p:cNvPicPr>
          <p:nvPr/>
        </p:nvPicPr>
        <p:blipFill>
          <a:blip r:embed="rId3"/>
          <a:stretch>
            <a:fillRect/>
          </a:stretch>
        </p:blipFill>
        <p:spPr>
          <a:xfrm>
            <a:off x="2697354" y="2017277"/>
            <a:ext cx="5832089" cy="2232169"/>
          </a:xfrm>
          <a:prstGeom prst="rect">
            <a:avLst/>
          </a:prstGeom>
        </p:spPr>
      </p:pic>
    </p:spTree>
    <p:extLst>
      <p:ext uri="{BB962C8B-B14F-4D97-AF65-F5344CB8AC3E}">
        <p14:creationId xmlns:p14="http://schemas.microsoft.com/office/powerpoint/2010/main" val="460648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7A4786C-5E55-10F1-0FE4-B70671586715}"/>
              </a:ext>
            </a:extLst>
          </p:cNvPr>
          <p:cNvSpPr>
            <a:spLocks noGrp="1"/>
          </p:cNvSpPr>
          <p:nvPr>
            <p:ph type="title"/>
          </p:nvPr>
        </p:nvSpPr>
        <p:spPr>
          <a:xfrm>
            <a:off x="838202" y="345811"/>
            <a:ext cx="2120152" cy="514802"/>
          </a:xfrm>
        </p:spPr>
        <p:txBody>
          <a:bodyPr>
            <a:normAutofit fontScale="90000"/>
          </a:bodyPr>
          <a:lstStyle/>
          <a:p>
            <a:r>
              <a:rPr lang="fr-FR" dirty="0"/>
              <a:t>Cycle 1</a:t>
            </a:r>
          </a:p>
        </p:txBody>
      </p:sp>
      <p:sp>
        <p:nvSpPr>
          <p:cNvPr id="13" name="Content Placeholder 12">
            <a:extLst>
              <a:ext uri="{FF2B5EF4-FFF2-40B4-BE49-F238E27FC236}">
                <a16:creationId xmlns:a16="http://schemas.microsoft.com/office/drawing/2014/main" id="{42159D0D-AC9D-6C20-411D-C9B3436B3C83}"/>
              </a:ext>
            </a:extLst>
          </p:cNvPr>
          <p:cNvSpPr>
            <a:spLocks noGrp="1"/>
          </p:cNvSpPr>
          <p:nvPr>
            <p:ph idx="1"/>
          </p:nvPr>
        </p:nvSpPr>
        <p:spPr>
          <a:xfrm>
            <a:off x="457200" y="860613"/>
            <a:ext cx="5714508" cy="1954305"/>
          </a:xfrm>
        </p:spPr>
        <p:txBody>
          <a:bodyPr>
            <a:normAutofit fontScale="55000" lnSpcReduction="20000"/>
          </a:bodyPr>
          <a:lstStyle/>
          <a:p>
            <a:pPr marL="0" indent="0">
              <a:buNone/>
            </a:pPr>
            <a:r>
              <a:rPr lang="fr-FR" b="1" dirty="0"/>
              <a:t>Objectifs  :</a:t>
            </a:r>
            <a:endParaRPr lang="fr-FR" dirty="0"/>
          </a:p>
          <a:p>
            <a:r>
              <a:rPr lang="fr-FR" dirty="0"/>
              <a:t>Comprendre une situation-problème et expliciter sa démarche par le langage en s’appuyant sur des questions de médiation langagière : </a:t>
            </a:r>
            <a:r>
              <a:rPr lang="fr-FR" i="1" dirty="0"/>
              <a:t>« Que cherches-tu ? », « Comment as-tu fait ? », « Pourquoi as-tu choisi cette solution ? », « Peux-tu expliquer ta démarche ? »</a:t>
            </a:r>
            <a:r>
              <a:rPr lang="fr-FR" dirty="0"/>
              <a:t>. </a:t>
            </a:r>
          </a:p>
          <a:p>
            <a:r>
              <a:rPr lang="fr-FR" dirty="0"/>
              <a:t>Explorer différentes situations de recherche par la manipulation, les essais et les échanges afin de construire les premiers outils mathématiques. Raconter reformuler</a:t>
            </a:r>
          </a:p>
          <a:p>
            <a:pPr marL="0" indent="0">
              <a:buNone/>
            </a:pPr>
            <a:r>
              <a:rPr lang="fr-FR" dirty="0"/>
              <a:t>Organisation en groupes de besoins.</a:t>
            </a:r>
          </a:p>
          <a:p>
            <a:pPr marL="0" indent="0">
              <a:buNone/>
            </a:pPr>
            <a:endParaRPr lang="en-US" dirty="0"/>
          </a:p>
        </p:txBody>
      </p:sp>
      <p:pic>
        <p:nvPicPr>
          <p:cNvPr id="7" name="Image 6">
            <a:extLst>
              <a:ext uri="{FF2B5EF4-FFF2-40B4-BE49-F238E27FC236}">
                <a16:creationId xmlns:a16="http://schemas.microsoft.com/office/drawing/2014/main" id="{A2D9B381-05BD-12C7-435B-8F103DBE258C}"/>
              </a:ext>
            </a:extLst>
          </p:cNvPr>
          <p:cNvPicPr>
            <a:picLocks noChangeAspect="1"/>
          </p:cNvPicPr>
          <p:nvPr/>
        </p:nvPicPr>
        <p:blipFill>
          <a:blip r:embed="rId6">
            <a:extLst>
              <a:ext uri="{28A0092B-C50C-407E-A947-70E740481C1C}">
                <a14:useLocalDpi xmlns:a14="http://schemas.microsoft.com/office/drawing/2010/main" val="0"/>
              </a:ext>
            </a:extLst>
          </a:blip>
          <a:srcRect t="19898" r="-2" b="11193"/>
          <a:stretch>
            <a:fillRect/>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Espace réservé du contenu 4">
            <a:extLst>
              <a:ext uri="{FF2B5EF4-FFF2-40B4-BE49-F238E27FC236}">
                <a16:creationId xmlns:a16="http://schemas.microsoft.com/office/drawing/2014/main" id="{EFB77B4B-87F5-C434-BC11-2C26A398BB33}"/>
              </a:ext>
            </a:extLst>
          </p:cNvPr>
          <p:cNvPicPr>
            <a:picLocks noChangeAspect="1"/>
          </p:cNvPicPr>
          <p:nvPr/>
        </p:nvPicPr>
        <p:blipFill>
          <a:blip r:embed="rId7">
            <a:extLst>
              <a:ext uri="{28A0092B-C50C-407E-A947-70E740481C1C}">
                <a14:useLocalDpi xmlns:a14="http://schemas.microsoft.com/office/drawing/2010/main" val="0"/>
              </a:ext>
            </a:extLst>
          </a:blip>
          <a:srcRect t="10890" b="25008"/>
          <a:stretch>
            <a:fillRect/>
          </a:stretch>
        </p:blipFill>
        <p:spPr>
          <a:xfrm>
            <a:off x="6292929" y="-8250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9" name="Image 8">
            <a:extLst>
              <a:ext uri="{FF2B5EF4-FFF2-40B4-BE49-F238E27FC236}">
                <a16:creationId xmlns:a16="http://schemas.microsoft.com/office/drawing/2014/main" id="{0B0583C0-0BAA-2055-7CD7-94EE557D88EE}"/>
              </a:ext>
            </a:extLst>
          </p:cNvPr>
          <p:cNvPicPr>
            <a:picLocks noChangeAspect="1"/>
          </p:cNvPicPr>
          <p:nvPr/>
        </p:nvPicPr>
        <p:blipFill>
          <a:blip r:embed="rId8">
            <a:extLst>
              <a:ext uri="{28A0092B-C50C-407E-A947-70E740481C1C}">
                <a14:useLocalDpi xmlns:a14="http://schemas.microsoft.com/office/drawing/2010/main" val="0"/>
              </a:ext>
            </a:extLst>
          </a:blip>
          <a:srcRect l="314" r="14973" b="4"/>
          <a:stretch>
            <a:fillRect/>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
        <p:nvSpPr>
          <p:cNvPr id="10" name="ZoneTexte 9">
            <a:extLst>
              <a:ext uri="{FF2B5EF4-FFF2-40B4-BE49-F238E27FC236}">
                <a16:creationId xmlns:a16="http://schemas.microsoft.com/office/drawing/2014/main" id="{29FE5161-6F36-653D-C1B4-551B3AFF85B6}"/>
              </a:ext>
            </a:extLst>
          </p:cNvPr>
          <p:cNvSpPr txBox="1"/>
          <p:nvPr/>
        </p:nvSpPr>
        <p:spPr>
          <a:xfrm>
            <a:off x="457199" y="2689428"/>
            <a:ext cx="6929719" cy="3970318"/>
          </a:xfrm>
          <a:prstGeom prst="rect">
            <a:avLst/>
          </a:prstGeom>
          <a:noFill/>
        </p:spPr>
        <p:txBody>
          <a:bodyPr wrap="square" rtlCol="0">
            <a:spAutoFit/>
          </a:bodyPr>
          <a:lstStyle/>
          <a:p>
            <a:r>
              <a:rPr lang="fr-FR" b="1" dirty="0"/>
              <a:t>Points saillants</a:t>
            </a:r>
          </a:p>
          <a:p>
            <a:r>
              <a:rPr lang="fr-FR" dirty="0"/>
              <a:t>Développement de la verbalisation des démarches grâce aux médiations langagières (</a:t>
            </a:r>
            <a:r>
              <a:rPr lang="fr-FR" i="1" dirty="0"/>
              <a:t>« Que cherches-tu ? », « Comment as-tu fait ? », « Peux-tu expliquer ta stratégie ? »</a:t>
            </a:r>
            <a:r>
              <a:rPr lang="fr-FR" dirty="0"/>
              <a:t>).</a:t>
            </a:r>
          </a:p>
          <a:p>
            <a:r>
              <a:rPr lang="fr-FR" b="1" dirty="0"/>
              <a:t>Réussites</a:t>
            </a:r>
          </a:p>
          <a:p>
            <a:r>
              <a:rPr lang="fr-FR" dirty="0"/>
              <a:t>Engagement des élèves dans la résolution de problèmes et prise d’initiative face aux situations proposées.</a:t>
            </a:r>
          </a:p>
          <a:p>
            <a:r>
              <a:rPr lang="fr-FR" dirty="0"/>
              <a:t>Progression dans la capacité à expliquer, comparer et ajuster ses stratégies.</a:t>
            </a:r>
          </a:p>
          <a:p>
            <a:r>
              <a:rPr lang="fr-FR" b="1" dirty="0"/>
              <a:t>Pistes de prolongement</a:t>
            </a:r>
          </a:p>
          <a:p>
            <a:r>
              <a:rPr lang="fr-FR" dirty="0"/>
              <a:t>Renforcer la régularité des temps de verbalisation pour structurer davantage la pensée et le raisonnement des élèves.</a:t>
            </a:r>
          </a:p>
          <a:p>
            <a:r>
              <a:rPr lang="fr-FR" dirty="0"/>
              <a:t>Varier les situations-problèmes (jeux, défis, situations du quotidien) pour favoriser le transfert des compétences.</a:t>
            </a:r>
          </a:p>
        </p:txBody>
      </p:sp>
      <p:pic>
        <p:nvPicPr>
          <p:cNvPr id="3" name="Son enregistré">
            <a:hlinkClick r:id="" action="ppaction://media"/>
            <a:extLst>
              <a:ext uri="{FF2B5EF4-FFF2-40B4-BE49-F238E27FC236}">
                <a16:creationId xmlns:a16="http://schemas.microsoft.com/office/drawing/2014/main" id="{46579222-F826-AE2E-A48D-1582436E4C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88538" y="4471386"/>
            <a:ext cx="791493" cy="791493"/>
          </a:xfrm>
          <a:prstGeom prst="rect">
            <a:avLst/>
          </a:prstGeom>
        </p:spPr>
      </p:pic>
      <p:pic>
        <p:nvPicPr>
          <p:cNvPr id="4" name="Son enregistré">
            <a:hlinkClick r:id="" action="ppaction://media"/>
            <a:extLst>
              <a:ext uri="{FF2B5EF4-FFF2-40B4-BE49-F238E27FC236}">
                <a16:creationId xmlns:a16="http://schemas.microsoft.com/office/drawing/2014/main" id="{87D1AE80-89FD-04EC-2049-3F403AA3E74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70288" y="2321700"/>
            <a:ext cx="986436" cy="986436"/>
          </a:xfrm>
          <a:prstGeom prst="rect">
            <a:avLst/>
          </a:prstGeom>
        </p:spPr>
      </p:pic>
    </p:spTree>
    <p:extLst>
      <p:ext uri="{BB962C8B-B14F-4D97-AF65-F5344CB8AC3E}">
        <p14:creationId xmlns:p14="http://schemas.microsoft.com/office/powerpoint/2010/main" val="219519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7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a:extLst>
              <a:ext uri="{FF2B5EF4-FFF2-40B4-BE49-F238E27FC236}">
                <a16:creationId xmlns:a16="http://schemas.microsoft.com/office/drawing/2014/main" id="{407D6026-65A5-5AE1-85E8-62EB483ED7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628285" y="1334124"/>
            <a:ext cx="3249593" cy="1827896"/>
          </a:xfrm>
          <a:prstGeom prst="rect">
            <a:avLst/>
          </a:prstGeom>
          <a:ln>
            <a:noFill/>
          </a:ln>
          <a:effectLst>
            <a:softEdge rad="112500"/>
          </a:effectLst>
        </p:spPr>
      </p:pic>
      <p:pic>
        <p:nvPicPr>
          <p:cNvPr id="7" name="Image 6">
            <a:extLst>
              <a:ext uri="{FF2B5EF4-FFF2-40B4-BE49-F238E27FC236}">
                <a16:creationId xmlns:a16="http://schemas.microsoft.com/office/drawing/2014/main" id="{4631970D-21FF-90BA-4640-0B120E3F723E}"/>
              </a:ext>
            </a:extLst>
          </p:cNvPr>
          <p:cNvPicPr>
            <a:picLocks noChangeAspect="1"/>
          </p:cNvPicPr>
          <p:nvPr/>
        </p:nvPicPr>
        <p:blipFill>
          <a:blip r:embed="rId7">
            <a:extLst>
              <a:ext uri="{28A0092B-C50C-407E-A947-70E740481C1C}">
                <a14:useLocalDpi xmlns:a14="http://schemas.microsoft.com/office/drawing/2010/main" val="0"/>
              </a:ext>
            </a:extLst>
          </a:blip>
          <a:srcRect l="3869" r="4097"/>
          <a:stretch>
            <a:fillRect/>
          </a:stretch>
        </p:blipFill>
        <p:spPr>
          <a:xfrm>
            <a:off x="326215" y="814017"/>
            <a:ext cx="4047945" cy="2474063"/>
          </a:xfrm>
          <a:prstGeom prst="rect">
            <a:avLst/>
          </a:prstGeom>
          <a:ln>
            <a:noFill/>
          </a:ln>
          <a:effectLst>
            <a:softEdge rad="112500"/>
          </a:effectLst>
        </p:spPr>
      </p:pic>
      <p:sp>
        <p:nvSpPr>
          <p:cNvPr id="18" name="Right Triangle 17">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506C488-DB0B-7156-B2C7-E001FCD3DF0C}"/>
              </a:ext>
            </a:extLst>
          </p:cNvPr>
          <p:cNvSpPr>
            <a:spLocks noGrp="1"/>
          </p:cNvSpPr>
          <p:nvPr>
            <p:ph type="title"/>
          </p:nvPr>
        </p:nvSpPr>
        <p:spPr>
          <a:xfrm>
            <a:off x="3828770" y="287053"/>
            <a:ext cx="2267230" cy="336503"/>
          </a:xfrm>
        </p:spPr>
        <p:txBody>
          <a:bodyPr>
            <a:normAutofit fontScale="90000"/>
          </a:bodyPr>
          <a:lstStyle/>
          <a:p>
            <a:r>
              <a:rPr lang="fr-FR" sz="5400" dirty="0"/>
              <a:t>Cycle 2</a:t>
            </a:r>
          </a:p>
        </p:txBody>
      </p:sp>
      <p:pic>
        <p:nvPicPr>
          <p:cNvPr id="5" name="Espace réservé du contenu 4">
            <a:extLst>
              <a:ext uri="{FF2B5EF4-FFF2-40B4-BE49-F238E27FC236}">
                <a16:creationId xmlns:a16="http://schemas.microsoft.com/office/drawing/2014/main" id="{620F7A9E-E465-8601-1D5D-A253DD02E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106" y="3822791"/>
            <a:ext cx="4809187" cy="2705168"/>
          </a:xfrm>
          <a:prstGeom prst="rect">
            <a:avLst/>
          </a:prstGeom>
          <a:ln>
            <a:noFill/>
          </a:ln>
          <a:effectLst>
            <a:softEdge rad="112500"/>
          </a:effectLst>
        </p:spPr>
      </p:pic>
      <p:pic>
        <p:nvPicPr>
          <p:cNvPr id="10" name="WhatsApp Audio 2026-05-28 at 18.37.40 (1)">
            <a:hlinkClick r:id="" action="ppaction://media"/>
            <a:extLst>
              <a:ext uri="{FF2B5EF4-FFF2-40B4-BE49-F238E27FC236}">
                <a16:creationId xmlns:a16="http://schemas.microsoft.com/office/drawing/2014/main" id="{7C14C2CF-DBB8-3625-946D-A97860A51D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94764" y="5249583"/>
            <a:ext cx="777407" cy="777407"/>
          </a:xfrm>
          <a:prstGeom prst="rect">
            <a:avLst/>
          </a:prstGeom>
        </p:spPr>
      </p:pic>
      <p:pic>
        <p:nvPicPr>
          <p:cNvPr id="14" name="Image 13">
            <a:extLst>
              <a:ext uri="{FF2B5EF4-FFF2-40B4-BE49-F238E27FC236}">
                <a16:creationId xmlns:a16="http://schemas.microsoft.com/office/drawing/2014/main" id="{C56C1570-A005-E126-924F-4A9772EB8220}"/>
              </a:ext>
            </a:extLst>
          </p:cNvPr>
          <p:cNvPicPr>
            <a:picLocks noChangeAspect="1"/>
          </p:cNvPicPr>
          <p:nvPr/>
        </p:nvPicPr>
        <p:blipFill>
          <a:blip r:embed="rId10"/>
          <a:stretch>
            <a:fillRect/>
          </a:stretch>
        </p:blipFill>
        <p:spPr>
          <a:xfrm>
            <a:off x="11071990" y="254596"/>
            <a:ext cx="977950" cy="3378374"/>
          </a:xfrm>
          <a:prstGeom prst="rect">
            <a:avLst/>
          </a:prstGeom>
          <a:ln>
            <a:noFill/>
          </a:ln>
          <a:effectLst>
            <a:softEdge rad="112500"/>
          </a:effectLst>
        </p:spPr>
      </p:pic>
      <p:sp>
        <p:nvSpPr>
          <p:cNvPr id="15" name="ZoneTexte 14">
            <a:extLst>
              <a:ext uri="{FF2B5EF4-FFF2-40B4-BE49-F238E27FC236}">
                <a16:creationId xmlns:a16="http://schemas.microsoft.com/office/drawing/2014/main" id="{E87C6E14-FD98-EAC6-747C-B7DDCEDE4A7C}"/>
              </a:ext>
            </a:extLst>
          </p:cNvPr>
          <p:cNvSpPr txBox="1"/>
          <p:nvPr/>
        </p:nvSpPr>
        <p:spPr>
          <a:xfrm>
            <a:off x="6524073" y="624983"/>
            <a:ext cx="4493623" cy="1477328"/>
          </a:xfrm>
          <a:prstGeom prst="rect">
            <a:avLst/>
          </a:prstGeom>
          <a:noFill/>
        </p:spPr>
        <p:txBody>
          <a:bodyPr wrap="square" rtlCol="0">
            <a:spAutoFit/>
          </a:bodyPr>
          <a:lstStyle/>
          <a:p>
            <a:r>
              <a:rPr lang="fr-FR" dirty="0"/>
              <a:t>Objectif:</a:t>
            </a:r>
          </a:p>
          <a:p>
            <a:r>
              <a:rPr lang="fr-FR" dirty="0"/>
              <a:t>Résoudre des problèmes soustractifs dans lesquels il faut casser la dizaine.</a:t>
            </a:r>
          </a:p>
          <a:p>
            <a:r>
              <a:rPr lang="fr-FR" dirty="0"/>
              <a:t>Explicitation de la démarche par les élèves.</a:t>
            </a:r>
          </a:p>
          <a:p>
            <a:r>
              <a:rPr lang="fr-FR" dirty="0"/>
              <a:t>Groupe hétérogène</a:t>
            </a:r>
          </a:p>
        </p:txBody>
      </p:sp>
      <p:sp>
        <p:nvSpPr>
          <p:cNvPr id="17" name="ZoneTexte 16">
            <a:extLst>
              <a:ext uri="{FF2B5EF4-FFF2-40B4-BE49-F238E27FC236}">
                <a16:creationId xmlns:a16="http://schemas.microsoft.com/office/drawing/2014/main" id="{6617E630-93D8-6489-77E2-296B0A5AE2A2}"/>
              </a:ext>
            </a:extLst>
          </p:cNvPr>
          <p:cNvSpPr txBox="1"/>
          <p:nvPr/>
        </p:nvSpPr>
        <p:spPr>
          <a:xfrm>
            <a:off x="6509935" y="2102311"/>
            <a:ext cx="5346093" cy="3970318"/>
          </a:xfrm>
          <a:prstGeom prst="rect">
            <a:avLst/>
          </a:prstGeom>
          <a:noFill/>
        </p:spPr>
        <p:txBody>
          <a:bodyPr wrap="square" rtlCol="0">
            <a:spAutoFit/>
          </a:bodyPr>
          <a:lstStyle/>
          <a:p>
            <a:r>
              <a:rPr lang="fr-FR" b="1" dirty="0"/>
              <a:t>Points saillants</a:t>
            </a:r>
          </a:p>
          <a:p>
            <a:r>
              <a:rPr lang="fr-FR" dirty="0"/>
              <a:t>Engagement positif des élèves dans la recherche de solutions.</a:t>
            </a:r>
          </a:p>
          <a:p>
            <a:r>
              <a:rPr lang="fr-FR" dirty="0"/>
              <a:t>Bonne compréhension des situations-problèmes proposées.</a:t>
            </a:r>
          </a:p>
          <a:p>
            <a:r>
              <a:rPr lang="fr-FR" b="1" dirty="0"/>
              <a:t>Réussites</a:t>
            </a:r>
          </a:p>
          <a:p>
            <a:r>
              <a:rPr lang="fr-FR" dirty="0"/>
              <a:t>Élèves actifs et motivés.</a:t>
            </a:r>
          </a:p>
          <a:p>
            <a:r>
              <a:rPr lang="fr-FR" dirty="0"/>
              <a:t>Développement des stratégies et de l’autonomie.</a:t>
            </a:r>
          </a:p>
          <a:p>
            <a:r>
              <a:rPr lang="fr-FR" dirty="0"/>
              <a:t>Verbalisation progressive des démarches.</a:t>
            </a:r>
          </a:p>
          <a:p>
            <a:r>
              <a:rPr lang="fr-FR" b="1" dirty="0"/>
              <a:t>Pistes de prolongement</a:t>
            </a:r>
          </a:p>
          <a:p>
            <a:r>
              <a:rPr lang="fr-FR" dirty="0"/>
              <a:t>Poursuivre les situations avec du matériel de manipulation varié.</a:t>
            </a:r>
          </a:p>
          <a:p>
            <a:r>
              <a:rPr lang="fr-FR" dirty="0"/>
              <a:t>Renforcer les temps d’échanges sur les stratégies utilisées.</a:t>
            </a:r>
          </a:p>
        </p:txBody>
      </p:sp>
      <p:pic>
        <p:nvPicPr>
          <p:cNvPr id="3" name="WhatsApp Audio 2026-06-01 at 19.06.17">
            <a:hlinkClick r:id="" action="ppaction://media"/>
            <a:extLst>
              <a:ext uri="{FF2B5EF4-FFF2-40B4-BE49-F238E27FC236}">
                <a16:creationId xmlns:a16="http://schemas.microsoft.com/office/drawing/2014/main" id="{FA73151E-4B86-31B9-1F4D-63558018D4A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865983" y="1709357"/>
            <a:ext cx="785907" cy="785907"/>
          </a:xfrm>
          <a:prstGeom prst="rect">
            <a:avLst/>
          </a:prstGeom>
        </p:spPr>
      </p:pic>
    </p:spTree>
    <p:extLst>
      <p:ext uri="{BB962C8B-B14F-4D97-AF65-F5344CB8AC3E}">
        <p14:creationId xmlns:p14="http://schemas.microsoft.com/office/powerpoint/2010/main" val="175135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7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3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BE8C07CD-9A72-0C17-9CE3-CE39ABAC74F0}"/>
              </a:ext>
            </a:extLst>
          </p:cNvPr>
          <p:cNvPicPr>
            <a:picLocks noChangeAspect="1"/>
          </p:cNvPicPr>
          <p:nvPr/>
        </p:nvPicPr>
        <p:blipFill>
          <a:blip r:embed="rId4"/>
          <a:stretch>
            <a:fillRect/>
          </a:stretch>
        </p:blipFill>
        <p:spPr>
          <a:xfrm>
            <a:off x="323440" y="392659"/>
            <a:ext cx="1844994" cy="3181024"/>
          </a:xfrm>
          <a:prstGeom prst="rect">
            <a:avLst/>
          </a:prstGeom>
        </p:spPr>
      </p:pic>
      <p:sp>
        <p:nvSpPr>
          <p:cNvPr id="16"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42739F9-6019-694A-8156-09AB7078519C}"/>
              </a:ext>
            </a:extLst>
          </p:cNvPr>
          <p:cNvSpPr>
            <a:spLocks noGrp="1"/>
          </p:cNvSpPr>
          <p:nvPr>
            <p:ph type="title"/>
          </p:nvPr>
        </p:nvSpPr>
        <p:spPr>
          <a:xfrm>
            <a:off x="3539428" y="610504"/>
            <a:ext cx="3011813" cy="432526"/>
          </a:xfrm>
        </p:spPr>
        <p:txBody>
          <a:bodyPr vert="horz" lIns="91440" tIns="45720" rIns="91440" bIns="45720" rtlCol="0" anchor="b">
            <a:noAutofit/>
          </a:bodyPr>
          <a:lstStyle/>
          <a:p>
            <a:r>
              <a:rPr lang="en-US" sz="4800" dirty="0"/>
              <a:t>Cycle 3</a:t>
            </a:r>
          </a:p>
        </p:txBody>
      </p:sp>
      <p:pic>
        <p:nvPicPr>
          <p:cNvPr id="7" name="Espace réservé du contenu 6">
            <a:extLst>
              <a:ext uri="{FF2B5EF4-FFF2-40B4-BE49-F238E27FC236}">
                <a16:creationId xmlns:a16="http://schemas.microsoft.com/office/drawing/2014/main" id="{0EE5D3A8-BF0B-A4F6-66D9-88C0D70A7533}"/>
              </a:ext>
            </a:extLst>
          </p:cNvPr>
          <p:cNvPicPr>
            <a:picLocks noGrp="1" noChangeAspect="1"/>
          </p:cNvPicPr>
          <p:nvPr>
            <p:ph idx="1"/>
          </p:nvPr>
        </p:nvPicPr>
        <p:blipFill>
          <a:blip r:embed="rId5"/>
          <a:srcRect l="6335" b="52008"/>
          <a:stretch>
            <a:fillRect/>
          </a:stretch>
        </p:blipFill>
        <p:spPr>
          <a:xfrm>
            <a:off x="2807172" y="1043030"/>
            <a:ext cx="2651714" cy="2182588"/>
          </a:xfrm>
          <a:prstGeom prst="rect">
            <a:avLst/>
          </a:prstGeom>
        </p:spPr>
      </p:pic>
      <p:sp>
        <p:nvSpPr>
          <p:cNvPr id="10" name="ZoneTexte 9">
            <a:extLst>
              <a:ext uri="{FF2B5EF4-FFF2-40B4-BE49-F238E27FC236}">
                <a16:creationId xmlns:a16="http://schemas.microsoft.com/office/drawing/2014/main" id="{1A85A5F9-BB1C-1F9E-5711-5D9039731087}"/>
              </a:ext>
            </a:extLst>
          </p:cNvPr>
          <p:cNvSpPr txBox="1"/>
          <p:nvPr/>
        </p:nvSpPr>
        <p:spPr>
          <a:xfrm>
            <a:off x="6400165" y="1028400"/>
            <a:ext cx="4585063" cy="5355312"/>
          </a:xfrm>
          <a:prstGeom prst="rect">
            <a:avLst/>
          </a:prstGeom>
          <a:noFill/>
        </p:spPr>
        <p:txBody>
          <a:bodyPr wrap="square" rtlCol="0">
            <a:spAutoFit/>
          </a:bodyPr>
          <a:lstStyle/>
          <a:p>
            <a:r>
              <a:rPr lang="fr-FR" b="1" dirty="0"/>
              <a:t>Points saillants:</a:t>
            </a:r>
          </a:p>
          <a:p>
            <a:r>
              <a:rPr lang="fr-FR" dirty="0"/>
              <a:t>Engagement des élèves dans la résolution de problèmes complexes. </a:t>
            </a:r>
          </a:p>
          <a:p>
            <a:r>
              <a:rPr lang="fr-FR" dirty="0"/>
              <a:t>Bonne compréhension des démarches attendues et mobilisation des connaissances. </a:t>
            </a:r>
          </a:p>
          <a:p>
            <a:r>
              <a:rPr lang="fr-FR" dirty="0"/>
              <a:t>Les échanges favorisent l’argumentation et la confrontation des stratégies. </a:t>
            </a:r>
          </a:p>
          <a:p>
            <a:r>
              <a:rPr lang="fr-FR" b="1" dirty="0"/>
              <a:t>Réussites</a:t>
            </a:r>
          </a:p>
          <a:p>
            <a:r>
              <a:rPr lang="fr-FR" dirty="0"/>
              <a:t>Élèves investis et capables d’expliquer leurs raisonnements. </a:t>
            </a:r>
          </a:p>
          <a:p>
            <a:r>
              <a:rPr lang="fr-FR" dirty="0"/>
              <a:t>Développement de l’autonomie et de la coopération. </a:t>
            </a:r>
          </a:p>
          <a:p>
            <a:r>
              <a:rPr lang="fr-FR" dirty="0"/>
              <a:t>Diversification des stratégies de résolution. </a:t>
            </a:r>
          </a:p>
          <a:p>
            <a:r>
              <a:rPr lang="fr-FR" b="1" dirty="0"/>
              <a:t>Pistes de prolongement</a:t>
            </a:r>
          </a:p>
          <a:p>
            <a:r>
              <a:rPr lang="fr-FR" dirty="0"/>
              <a:t>Poursuivre les situations de recherche et les défis mathématiques. </a:t>
            </a:r>
          </a:p>
          <a:p>
            <a:r>
              <a:rPr lang="fr-FR" dirty="0"/>
              <a:t>Renforcer la justification et la formalisation des démarches.</a:t>
            </a:r>
          </a:p>
          <a:p>
            <a:endParaRPr lang="fr-FR" dirty="0"/>
          </a:p>
        </p:txBody>
      </p:sp>
      <p:sp>
        <p:nvSpPr>
          <p:cNvPr id="12" name="ZoneTexte 11">
            <a:extLst>
              <a:ext uri="{FF2B5EF4-FFF2-40B4-BE49-F238E27FC236}">
                <a16:creationId xmlns:a16="http://schemas.microsoft.com/office/drawing/2014/main" id="{F5CC5171-7D9C-70EC-1D92-6B1A76D37DD8}"/>
              </a:ext>
            </a:extLst>
          </p:cNvPr>
          <p:cNvSpPr txBox="1"/>
          <p:nvPr/>
        </p:nvSpPr>
        <p:spPr>
          <a:xfrm>
            <a:off x="177048" y="3333649"/>
            <a:ext cx="6228153" cy="3416320"/>
          </a:xfrm>
          <a:prstGeom prst="rect">
            <a:avLst/>
          </a:prstGeom>
          <a:noFill/>
        </p:spPr>
        <p:txBody>
          <a:bodyPr wrap="square" rtlCol="0">
            <a:spAutoFit/>
          </a:bodyPr>
          <a:lstStyle/>
          <a:p>
            <a:pPr algn="ctr"/>
            <a:r>
              <a:rPr lang="fr-FR" b="1" dirty="0"/>
              <a:t>Objectifs:</a:t>
            </a:r>
          </a:p>
          <a:p>
            <a:r>
              <a:rPr lang="fr-FR" b="1" dirty="0"/>
              <a:t>Développer l’enseignement explicite:</a:t>
            </a:r>
          </a:p>
          <a:p>
            <a:r>
              <a:rPr lang="fr-FR" dirty="0"/>
              <a:t>Expliciter les procédures, les stratégies et les attendus.</a:t>
            </a:r>
          </a:p>
          <a:p>
            <a:r>
              <a:rPr lang="fr-FR" dirty="0"/>
              <a:t>Accompagner progressivement les élèves vers l’autonomie </a:t>
            </a:r>
          </a:p>
          <a:p>
            <a:r>
              <a:rPr lang="fr-FR" b="1" dirty="0"/>
              <a:t>Renforcer la médiation langagière :</a:t>
            </a:r>
            <a:endParaRPr lang="fr-FR" dirty="0"/>
          </a:p>
          <a:p>
            <a:r>
              <a:rPr lang="fr-FR" dirty="0"/>
              <a:t>Questionner les élèves pour faire émerger leurs stratégies (*« Que cherches-tu ? », </a:t>
            </a:r>
            <a:r>
              <a:rPr lang="fr-FR" i="1" dirty="0"/>
              <a:t>« Comment as-tu fait ? »</a:t>
            </a:r>
            <a:r>
              <a:rPr lang="fr-FR" dirty="0"/>
              <a:t>, </a:t>
            </a:r>
            <a:r>
              <a:rPr lang="fr-FR" i="1" dirty="0"/>
              <a:t>« Pourquoi ? »</a:t>
            </a:r>
            <a:r>
              <a:rPr lang="fr-FR" dirty="0"/>
              <a:t>).</a:t>
            </a:r>
          </a:p>
          <a:p>
            <a:r>
              <a:rPr lang="fr-FR" dirty="0"/>
              <a:t>Favoriser la verbalisation, l’argumentation et la justification des démarches.</a:t>
            </a:r>
          </a:p>
          <a:p>
            <a:r>
              <a:rPr lang="fr-FR" dirty="0"/>
              <a:t>S’appuyer sur les échanges entre pairs pour construire et consolider les apprentissages.</a:t>
            </a:r>
          </a:p>
          <a:p>
            <a:endParaRPr lang="fr-FR" dirty="0"/>
          </a:p>
        </p:txBody>
      </p:sp>
      <p:pic>
        <p:nvPicPr>
          <p:cNvPr id="9" name="Image 8">
            <a:extLst>
              <a:ext uri="{FF2B5EF4-FFF2-40B4-BE49-F238E27FC236}">
                <a16:creationId xmlns:a16="http://schemas.microsoft.com/office/drawing/2014/main" id="{69376DEA-D256-2C5E-F9B6-E60B126753CD}"/>
              </a:ext>
            </a:extLst>
          </p:cNvPr>
          <p:cNvPicPr>
            <a:picLocks noChangeAspect="1"/>
          </p:cNvPicPr>
          <p:nvPr/>
        </p:nvPicPr>
        <p:blipFill>
          <a:blip r:embed="rId6"/>
          <a:stretch>
            <a:fillRect/>
          </a:stretch>
        </p:blipFill>
        <p:spPr>
          <a:xfrm>
            <a:off x="10659461" y="318166"/>
            <a:ext cx="1337231" cy="1954772"/>
          </a:xfrm>
          <a:prstGeom prst="rect">
            <a:avLst/>
          </a:prstGeom>
        </p:spPr>
      </p:pic>
      <p:pic>
        <p:nvPicPr>
          <p:cNvPr id="3" name="Son enregistré">
            <a:hlinkClick r:id="" action="ppaction://media"/>
            <a:extLst>
              <a:ext uri="{FF2B5EF4-FFF2-40B4-BE49-F238E27FC236}">
                <a16:creationId xmlns:a16="http://schemas.microsoft.com/office/drawing/2014/main" id="{73C29428-3BBC-18C1-9E82-4DB9DE4641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15280" y="2272938"/>
            <a:ext cx="782367" cy="782367"/>
          </a:xfrm>
          <a:prstGeom prst="rect">
            <a:avLst/>
          </a:prstGeom>
        </p:spPr>
      </p:pic>
    </p:spTree>
    <p:extLst>
      <p:ext uri="{BB962C8B-B14F-4D97-AF65-F5344CB8AC3E}">
        <p14:creationId xmlns:p14="http://schemas.microsoft.com/office/powerpoint/2010/main" val="27238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Police, capture d’écran, logo&#10;&#10;Description générée automatiquement">
            <a:extLst>
              <a:ext uri="{FF2B5EF4-FFF2-40B4-BE49-F238E27FC236}">
                <a16:creationId xmlns:a16="http://schemas.microsoft.com/office/drawing/2014/main" id="{E55DDF20-31F2-4574-8C92-1F0EF7985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8935" y="50058"/>
            <a:ext cx="1151466" cy="1381758"/>
          </a:xfrm>
          <a:prstGeom prst="rect">
            <a:avLst/>
          </a:prstGeom>
          <a:ln>
            <a:solidFill>
              <a:schemeClr val="accent1"/>
            </a:solidFill>
          </a:ln>
        </p:spPr>
      </p:pic>
      <p:sp>
        <p:nvSpPr>
          <p:cNvPr id="7" name="Titre 1">
            <a:extLst>
              <a:ext uri="{FF2B5EF4-FFF2-40B4-BE49-F238E27FC236}">
                <a16:creationId xmlns:a16="http://schemas.microsoft.com/office/drawing/2014/main" id="{57A7E835-EE9C-493B-A6D4-5F7C17EF3E24}"/>
              </a:ext>
            </a:extLst>
          </p:cNvPr>
          <p:cNvSpPr txBox="1">
            <a:spLocks/>
          </p:cNvSpPr>
          <p:nvPr/>
        </p:nvSpPr>
        <p:spPr>
          <a:xfrm>
            <a:off x="211664" y="1508271"/>
            <a:ext cx="5613402" cy="3124200"/>
          </a:xfrm>
          <a:prstGeom prst="rect">
            <a:avLst/>
          </a:prstGeom>
          <a:ln w="28575">
            <a:solidFill>
              <a:schemeClr val="accent1"/>
            </a:solidFill>
          </a:ln>
        </p:spPr>
        <p:txBody>
          <a:bodyPr vert="horz" lIns="91440" tIns="45720" rIns="91440" bIns="45720" rtlCol="0" anchor="t">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800" b="1" dirty="0">
                <a:solidFill>
                  <a:srgbClr val="000000"/>
                </a:solidFill>
                <a:latin typeface="Calibri" panose="020F0502020204030204" pitchFamily="34" charset="0"/>
              </a:rPr>
              <a:t>Quelles réussites ?</a:t>
            </a:r>
          </a:p>
          <a:p>
            <a:pPr marL="457200" indent="-457200" algn="l">
              <a:buFont typeface="Wingdings" panose="05000000000000000000" pitchFamily="2" charset="2"/>
              <a:buChar char="Ø"/>
            </a:pPr>
            <a:r>
              <a:rPr lang="fr-FR" sz="2800" dirty="0"/>
              <a:t>Un engagement important des élèves dans les situations de recherche, favorisé par des problèmes concrets, la manipulation et les temps d’échanges. Les élèves se montrent davantage impliqués et persévérants dans la recherche de solutions.</a:t>
            </a:r>
          </a:p>
          <a:p>
            <a:pPr algn="l"/>
            <a:endParaRPr lang="fr-FR" sz="2800" dirty="0"/>
          </a:p>
          <a:p>
            <a:pPr marL="457200" indent="-457200" algn="l">
              <a:buFont typeface="Wingdings" panose="05000000000000000000" pitchFamily="2" charset="2"/>
              <a:buChar char="Ø"/>
            </a:pPr>
            <a:r>
              <a:rPr lang="fr-FR" sz="2800" dirty="0"/>
              <a:t>Les élèves identifient plus facilement ce qui est recherché et mobilisent progressivement des stratégies plus efficaces.</a:t>
            </a:r>
          </a:p>
          <a:p>
            <a:pPr algn="l"/>
            <a:endParaRPr lang="fr-FR" sz="2800" dirty="0"/>
          </a:p>
          <a:p>
            <a:pPr marL="457200" indent="-457200" algn="l">
              <a:buFont typeface="Wingdings" panose="05000000000000000000" pitchFamily="2" charset="2"/>
              <a:buChar char="Ø"/>
            </a:pPr>
            <a:r>
              <a:rPr lang="fr-FR" sz="2800" dirty="0"/>
              <a:t>Une participation plus active lors des temps de mise en commun, permettant aux élèves d’expliquer leurs démarches, de comparer leurs stratégies et de construire des procédures communes.</a:t>
            </a:r>
          </a:p>
        </p:txBody>
      </p:sp>
      <p:sp>
        <p:nvSpPr>
          <p:cNvPr id="9" name="ZoneTexte 8">
            <a:extLst>
              <a:ext uri="{FF2B5EF4-FFF2-40B4-BE49-F238E27FC236}">
                <a16:creationId xmlns:a16="http://schemas.microsoft.com/office/drawing/2014/main" id="{030C42AD-97DC-4A54-B206-EF2C016C102A}"/>
              </a:ext>
            </a:extLst>
          </p:cNvPr>
          <p:cNvSpPr txBox="1"/>
          <p:nvPr/>
        </p:nvSpPr>
        <p:spPr>
          <a:xfrm>
            <a:off x="4013202" y="0"/>
            <a:ext cx="6764866" cy="584775"/>
          </a:xfrm>
          <a:prstGeom prst="rect">
            <a:avLst/>
          </a:prstGeom>
          <a:solidFill>
            <a:srgbClr val="00B0F0"/>
          </a:solidFill>
        </p:spPr>
        <p:txBody>
          <a:bodyPr wrap="square" rtlCol="0">
            <a:spAutoFit/>
          </a:bodyPr>
          <a:lstStyle/>
          <a:p>
            <a:pPr lvl="0"/>
            <a:r>
              <a:rPr lang="fr-FR" sz="3200" b="1" dirty="0">
                <a:solidFill>
                  <a:schemeClr val="bg1"/>
                </a:solidFill>
              </a:rPr>
              <a:t>Les 1ères observations</a:t>
            </a:r>
          </a:p>
        </p:txBody>
      </p:sp>
      <p:sp>
        <p:nvSpPr>
          <p:cNvPr id="11" name="Rectangle 10">
            <a:extLst>
              <a:ext uri="{FF2B5EF4-FFF2-40B4-BE49-F238E27FC236}">
                <a16:creationId xmlns:a16="http://schemas.microsoft.com/office/drawing/2014/main" id="{4E22E0EB-168C-4F3F-A688-BA9F6BEC1BAD}"/>
              </a:ext>
            </a:extLst>
          </p:cNvPr>
          <p:cNvSpPr/>
          <p:nvPr/>
        </p:nvSpPr>
        <p:spPr>
          <a:xfrm>
            <a:off x="1" y="0"/>
            <a:ext cx="40132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bg1"/>
                </a:solidFill>
              </a:rPr>
              <a:t>Forum Voiron 3 – 17 juin 2026</a:t>
            </a:r>
            <a:endParaRPr lang="fr-FR" dirty="0"/>
          </a:p>
        </p:txBody>
      </p:sp>
      <p:sp>
        <p:nvSpPr>
          <p:cNvPr id="13" name="Titre 1">
            <a:extLst>
              <a:ext uri="{FF2B5EF4-FFF2-40B4-BE49-F238E27FC236}">
                <a16:creationId xmlns:a16="http://schemas.microsoft.com/office/drawing/2014/main" id="{F4E1D330-8C4F-466F-B641-5D44F04DA362}"/>
              </a:ext>
            </a:extLst>
          </p:cNvPr>
          <p:cNvSpPr txBox="1">
            <a:spLocks/>
          </p:cNvSpPr>
          <p:nvPr/>
        </p:nvSpPr>
        <p:spPr>
          <a:xfrm>
            <a:off x="6125633" y="1493379"/>
            <a:ext cx="5681134" cy="3153983"/>
          </a:xfrm>
          <a:prstGeom prst="rect">
            <a:avLst/>
          </a:prstGeom>
          <a:ln w="28575">
            <a:solidFill>
              <a:schemeClr val="accent1"/>
            </a:solidFill>
          </a:ln>
        </p:spPr>
        <p:txBody>
          <a:bodyPr vert="horz" lIns="91440" tIns="45720" rIns="91440" bIns="45720" rtlCol="0" anchor="t">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5500" b="1" dirty="0">
                <a:solidFill>
                  <a:srgbClr val="000000"/>
                </a:solidFill>
                <a:latin typeface="Calibri" panose="020F0502020204030204" pitchFamily="34" charset="0"/>
              </a:rPr>
              <a:t>Quelles</a:t>
            </a:r>
            <a:r>
              <a:rPr lang="fr-FR" sz="2800" b="1" dirty="0">
                <a:solidFill>
                  <a:srgbClr val="000000"/>
                </a:solidFill>
                <a:latin typeface="Calibri" panose="020F0502020204030204" pitchFamily="34" charset="0"/>
              </a:rPr>
              <a:t> </a:t>
            </a:r>
            <a:r>
              <a:rPr lang="fr-FR" sz="5500" b="1" dirty="0">
                <a:solidFill>
                  <a:srgbClr val="000000"/>
                </a:solidFill>
                <a:latin typeface="Calibri" panose="020F0502020204030204" pitchFamily="34" charset="0"/>
              </a:rPr>
              <a:t>limites</a:t>
            </a:r>
            <a:r>
              <a:rPr lang="fr-FR" sz="2800" b="1" dirty="0">
                <a:solidFill>
                  <a:srgbClr val="000000"/>
                </a:solidFill>
                <a:latin typeface="Calibri" panose="020F0502020204030204" pitchFamily="34" charset="0"/>
              </a:rPr>
              <a:t> ?</a:t>
            </a:r>
          </a:p>
          <a:p>
            <a:pPr algn="l"/>
            <a:endParaRPr lang="fr-FR" sz="2800" b="1" dirty="0">
              <a:solidFill>
                <a:srgbClr val="000000"/>
              </a:solidFill>
              <a:latin typeface="Calibri" panose="020F0502020204030204" pitchFamily="34" charset="0"/>
            </a:endParaRPr>
          </a:p>
          <a:p>
            <a:pPr marL="457200" indent="-457200" algn="l">
              <a:buFont typeface="Wingdings" panose="05000000000000000000" pitchFamily="2" charset="2"/>
              <a:buChar char="Ø"/>
            </a:pPr>
            <a:r>
              <a:rPr lang="fr-FR" sz="5500" dirty="0"/>
              <a:t>Des écarts importants entre les élèves dans la capacité à verbaliser les procédures et à accéder à des représentations plus </a:t>
            </a:r>
            <a:r>
              <a:rPr lang="fr-FR" sz="5500"/>
              <a:t>abstraites.</a:t>
            </a:r>
            <a:endParaRPr lang="fr-FR" sz="5500" dirty="0"/>
          </a:p>
          <a:p>
            <a:pPr algn="l"/>
            <a:endParaRPr lang="fr-FR" sz="5500" dirty="0"/>
          </a:p>
          <a:p>
            <a:pPr marL="457200" indent="-457200" algn="l">
              <a:buFont typeface="Wingdings" panose="05000000000000000000" pitchFamily="2" charset="2"/>
              <a:buChar char="Ø"/>
            </a:pPr>
            <a:r>
              <a:rPr lang="fr-FR" sz="5500" dirty="0"/>
              <a:t>Une dépendance encore forte à la manipulation pour certains élèves, rendant le transfert vers le calcul mental ou la représentation autonome plus difficile.</a:t>
            </a:r>
          </a:p>
          <a:p>
            <a:pPr algn="l"/>
            <a:endParaRPr lang="fr-FR" sz="5500" dirty="0"/>
          </a:p>
          <a:p>
            <a:pPr marL="457200" indent="-457200" algn="l">
              <a:buFont typeface="Wingdings" panose="05000000000000000000" pitchFamily="2" charset="2"/>
              <a:buChar char="Ø"/>
            </a:pPr>
            <a:r>
              <a:rPr lang="fr-FR" sz="5500" dirty="0"/>
              <a:t>Des temps de mise en commun parfois longs, limitant le temps de recherche individuelle ou de réinvestissement.</a:t>
            </a:r>
          </a:p>
          <a:p>
            <a:pPr algn="l"/>
            <a:endParaRPr lang="fr-FR" sz="5500" dirty="0"/>
          </a:p>
          <a:p>
            <a:pPr marL="457200" indent="-457200" algn="l">
              <a:buFont typeface="Wingdings" panose="05000000000000000000" pitchFamily="2" charset="2"/>
              <a:buChar char="Ø"/>
            </a:pPr>
            <a:r>
              <a:rPr lang="fr-FR" sz="5500" dirty="0"/>
              <a:t>La nécessité de poursuivre l’harmonisation des pratiques et des outils afin de garantir une continuité des apprentissages entre les classes et les cycles.</a:t>
            </a:r>
          </a:p>
          <a:p>
            <a:pPr algn="l"/>
            <a:endParaRPr lang="fr-FR" sz="5500" dirty="0"/>
          </a:p>
          <a:p>
            <a:pPr marL="457200" indent="-457200" algn="l">
              <a:buFont typeface="Wingdings" panose="05000000000000000000" pitchFamily="2" charset="2"/>
              <a:buChar char="Ø"/>
            </a:pPr>
            <a:r>
              <a:rPr lang="fr-FR" sz="5500" dirty="0"/>
              <a:t>Un besoin de différenciation renforcée pour accompagner les élèves les plus fragiles dans la compréhension des énoncés et l’organisation des procédures.</a:t>
            </a:r>
          </a:p>
          <a:p>
            <a:pPr marL="457200" indent="-457200" algn="l">
              <a:buFont typeface="Wingdings" panose="05000000000000000000" pitchFamily="2" charset="2"/>
              <a:buChar char="Ø"/>
            </a:pPr>
            <a:endParaRPr lang="fr-FR" sz="2800" b="1" dirty="0">
              <a:solidFill>
                <a:srgbClr val="000000"/>
              </a:solidFill>
              <a:latin typeface="Calibri" panose="020F0502020204030204" pitchFamily="34" charset="0"/>
            </a:endParaRPr>
          </a:p>
          <a:p>
            <a:pPr algn="l"/>
            <a:endParaRPr lang="fr-FR" sz="2800" b="1" dirty="0"/>
          </a:p>
          <a:p>
            <a:pPr marL="457200" indent="-457200" algn="l">
              <a:buFont typeface="Wingdings" panose="05000000000000000000" pitchFamily="2" charset="2"/>
              <a:buChar char="Ø"/>
            </a:pPr>
            <a:endParaRPr lang="fr-FR" sz="2800" b="1" dirty="0"/>
          </a:p>
        </p:txBody>
      </p:sp>
      <p:sp>
        <p:nvSpPr>
          <p:cNvPr id="10" name="ZoneTexte 9">
            <a:extLst>
              <a:ext uri="{FF2B5EF4-FFF2-40B4-BE49-F238E27FC236}">
                <a16:creationId xmlns:a16="http://schemas.microsoft.com/office/drawing/2014/main" id="{97126A29-7DA3-4B49-8CB4-9879C79D158A}"/>
              </a:ext>
            </a:extLst>
          </p:cNvPr>
          <p:cNvSpPr txBox="1"/>
          <p:nvPr/>
        </p:nvSpPr>
        <p:spPr>
          <a:xfrm>
            <a:off x="3249083" y="733734"/>
            <a:ext cx="6142566" cy="553998"/>
          </a:xfrm>
          <a:prstGeom prst="rect">
            <a:avLst/>
          </a:prstGeom>
          <a:noFill/>
        </p:spPr>
        <p:txBody>
          <a:bodyPr wrap="square">
            <a:spAutoFit/>
          </a:bodyPr>
          <a:lstStyle/>
          <a:p>
            <a:r>
              <a:rPr lang="fr-FR" sz="3000" b="1" i="0" u="none" strike="noStrike" baseline="0" dirty="0">
                <a:solidFill>
                  <a:srgbClr val="000000"/>
                </a:solidFill>
                <a:latin typeface="Calibri" panose="020F0502020204030204" pitchFamily="34" charset="0"/>
              </a:rPr>
              <a:t>Qu’est-ce que cela a changé ? </a:t>
            </a:r>
            <a:endParaRPr lang="fr-FR" sz="3000" dirty="0"/>
          </a:p>
        </p:txBody>
      </p:sp>
      <p:sp>
        <p:nvSpPr>
          <p:cNvPr id="14" name="Titre 1">
            <a:extLst>
              <a:ext uri="{FF2B5EF4-FFF2-40B4-BE49-F238E27FC236}">
                <a16:creationId xmlns:a16="http://schemas.microsoft.com/office/drawing/2014/main" id="{CCA40986-DC97-4E80-9B09-570DFDC80A9B}"/>
              </a:ext>
            </a:extLst>
          </p:cNvPr>
          <p:cNvSpPr txBox="1">
            <a:spLocks/>
          </p:cNvSpPr>
          <p:nvPr/>
        </p:nvSpPr>
        <p:spPr>
          <a:xfrm>
            <a:off x="1998132" y="4880854"/>
            <a:ext cx="9808635" cy="1380012"/>
          </a:xfrm>
          <a:prstGeom prst="rect">
            <a:avLst/>
          </a:prstGeom>
          <a:solidFill>
            <a:schemeClr val="accent1">
              <a:lumMod val="20000"/>
              <a:lumOff val="80000"/>
            </a:schemeClr>
          </a:solidFill>
          <a:ln w="28575">
            <a:solidFill>
              <a:schemeClr val="accent1"/>
            </a:solidFill>
          </a:ln>
        </p:spPr>
        <p:txBody>
          <a:bodyPr vert="horz" lIns="91440" tIns="45720" rIns="91440" bIns="45720" rtlCol="0" anchor="t">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000" b="1" dirty="0">
                <a:solidFill>
                  <a:srgbClr val="000000"/>
                </a:solidFill>
                <a:latin typeface="Calibri" panose="020F0502020204030204" pitchFamily="34" charset="0"/>
              </a:rPr>
              <a:t>Quels sont les besoins en formation /en accompagnement de l’équipe ? </a:t>
            </a:r>
          </a:p>
          <a:p>
            <a:pPr marL="457200" indent="-457200" algn="l">
              <a:buFont typeface="Wingdings" panose="05000000000000000000" pitchFamily="2" charset="2"/>
              <a:buChar char="Ø"/>
            </a:pPr>
            <a:r>
              <a:rPr lang="fr-FR" sz="2800" dirty="0"/>
              <a:t>Travailler sur la compréhension fine en lecture de tout type de texte comme les énoncés de problèmes</a:t>
            </a:r>
          </a:p>
          <a:p>
            <a:pPr marL="457200" indent="-457200" algn="l">
              <a:buFont typeface="Wingdings" panose="05000000000000000000" pitchFamily="2" charset="2"/>
              <a:buChar char="Ø"/>
            </a:pPr>
            <a:r>
              <a:rPr lang="fr-FR" sz="2800" dirty="0"/>
              <a:t>Une harmonisation progressive des pratiques et des outils au sein de l’équipe.</a:t>
            </a:r>
          </a:p>
          <a:p>
            <a:pPr algn="l"/>
            <a:endParaRPr lang="fr-FR" sz="2800" b="1" dirty="0">
              <a:solidFill>
                <a:srgbClr val="000000"/>
              </a:solidFill>
              <a:latin typeface="Calibri" panose="020F0502020204030204" pitchFamily="34" charset="0"/>
            </a:endParaRPr>
          </a:p>
          <a:p>
            <a:pPr algn="l"/>
            <a:endParaRPr lang="fr-FR" sz="2800" b="1" dirty="0"/>
          </a:p>
          <a:p>
            <a:pPr marL="457200" indent="-457200" algn="l">
              <a:buFont typeface="Wingdings" panose="05000000000000000000" pitchFamily="2" charset="2"/>
              <a:buChar char="Ø"/>
            </a:pPr>
            <a:endParaRPr lang="fr-FR" sz="2800" b="1" dirty="0"/>
          </a:p>
        </p:txBody>
      </p:sp>
      <p:sp>
        <p:nvSpPr>
          <p:cNvPr id="15" name="Titre 1">
            <a:extLst>
              <a:ext uri="{FF2B5EF4-FFF2-40B4-BE49-F238E27FC236}">
                <a16:creationId xmlns:a16="http://schemas.microsoft.com/office/drawing/2014/main" id="{272D2BB8-91B3-458E-A23F-A920D4B1A81A}"/>
              </a:ext>
            </a:extLst>
          </p:cNvPr>
          <p:cNvSpPr txBox="1">
            <a:spLocks/>
          </p:cNvSpPr>
          <p:nvPr/>
        </p:nvSpPr>
        <p:spPr>
          <a:xfrm>
            <a:off x="211663" y="4880854"/>
            <a:ext cx="321737" cy="1380012"/>
          </a:xfrm>
          <a:prstGeom prst="rect">
            <a:avLst/>
          </a:prstGeom>
          <a:solidFill>
            <a:schemeClr val="accent1">
              <a:lumMod val="20000"/>
              <a:lumOff val="80000"/>
            </a:schemeClr>
          </a:solidFill>
          <a:ln w="28575">
            <a:solidFill>
              <a:schemeClr val="accent1"/>
            </a:solidFill>
          </a:ln>
        </p:spPr>
        <p:txBody>
          <a:bodyPr vert="vert270" lIns="91440" tIns="45720" rIns="91440" bIns="45720" rtlCol="0" anchor="ctr">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fr-FR" sz="2800" b="1" dirty="0">
              <a:solidFill>
                <a:srgbClr val="000000"/>
              </a:solidFill>
              <a:latin typeface="Calibri" panose="020F0502020204030204" pitchFamily="34" charset="0"/>
            </a:endParaRPr>
          </a:p>
          <a:p>
            <a:r>
              <a:rPr lang="fr-FR" sz="8000" b="1" dirty="0">
                <a:solidFill>
                  <a:srgbClr val="000000"/>
                </a:solidFill>
                <a:latin typeface="Calibri" panose="020F0502020204030204" pitchFamily="34" charset="0"/>
              </a:rPr>
              <a:t>2026/2027</a:t>
            </a:r>
            <a:endParaRPr lang="fr-FR" sz="2800" b="1" dirty="0"/>
          </a:p>
          <a:p>
            <a:pPr marL="457200" indent="-457200" algn="l">
              <a:buFont typeface="Wingdings" panose="05000000000000000000" pitchFamily="2" charset="2"/>
              <a:buChar char="Ø"/>
            </a:pPr>
            <a:endParaRPr lang="fr-FR" sz="2800" b="1" dirty="0"/>
          </a:p>
        </p:txBody>
      </p:sp>
      <p:sp>
        <p:nvSpPr>
          <p:cNvPr id="16" name="Titre 1">
            <a:extLst>
              <a:ext uri="{FF2B5EF4-FFF2-40B4-BE49-F238E27FC236}">
                <a16:creationId xmlns:a16="http://schemas.microsoft.com/office/drawing/2014/main" id="{5F7C70DC-0F21-4207-A48E-2C419FD7DF1A}"/>
              </a:ext>
            </a:extLst>
          </p:cNvPr>
          <p:cNvSpPr txBox="1">
            <a:spLocks/>
          </p:cNvSpPr>
          <p:nvPr/>
        </p:nvSpPr>
        <p:spPr>
          <a:xfrm>
            <a:off x="660400" y="4880854"/>
            <a:ext cx="1219200" cy="1380012"/>
          </a:xfrm>
          <a:prstGeom prst="rect">
            <a:avLst/>
          </a:prstGeom>
          <a:solidFill>
            <a:schemeClr val="accent1">
              <a:lumMod val="20000"/>
              <a:lumOff val="80000"/>
            </a:schemeClr>
          </a:solidFill>
          <a:ln w="28575">
            <a:solidFill>
              <a:schemeClr val="accent1"/>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solidFill>
                  <a:srgbClr val="000000"/>
                </a:solidFill>
                <a:latin typeface="Calibri" panose="020F0502020204030204" pitchFamily="34" charset="0"/>
              </a:rPr>
              <a:t>Pour aller plus loin…</a:t>
            </a:r>
            <a:endParaRPr lang="fr-FR" sz="2800" b="1" dirty="0"/>
          </a:p>
        </p:txBody>
      </p:sp>
    </p:spTree>
    <p:extLst>
      <p:ext uri="{BB962C8B-B14F-4D97-AF65-F5344CB8AC3E}">
        <p14:creationId xmlns:p14="http://schemas.microsoft.com/office/powerpoint/2010/main" val="390522671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984</Words>
  <Application>Microsoft Office PowerPoint</Application>
  <PresentationFormat>Grand écran</PresentationFormat>
  <Paragraphs>110</Paragraphs>
  <Slides>6</Slides>
  <Notes>0</Notes>
  <HiddenSlides>0</HiddenSlides>
  <MMClips>6</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vt:i4>
      </vt:variant>
    </vt:vector>
  </HeadingPairs>
  <TitlesOfParts>
    <vt:vector size="11" baseType="lpstr">
      <vt:lpstr>Arial</vt:lpstr>
      <vt:lpstr>Calibri</vt:lpstr>
      <vt:lpstr>Calibri Light</vt:lpstr>
      <vt:lpstr>Wingdings</vt:lpstr>
      <vt:lpstr>Thème Office</vt:lpstr>
      <vt:lpstr>Groupe scolaire : La Sure en Chartreuse Améliorer la phase de modelage en résolution de problèmes : Comment mettre le haut parleur sur sa pensée pour enseigner des démarches et des procédures efficaces aux élèves.</vt:lpstr>
      <vt:lpstr>Présentation PowerPoint</vt:lpstr>
      <vt:lpstr>Cycle 1</vt:lpstr>
      <vt:lpstr>Cycle 2</vt:lpstr>
      <vt:lpstr>Cycle 3</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Groupe scolaire :</dc:title>
  <dc:creator>JACOLIN Nelly</dc:creator>
  <cp:lastModifiedBy>isabelle desruol</cp:lastModifiedBy>
  <cp:revision>14</cp:revision>
  <dcterms:created xsi:type="dcterms:W3CDTF">2026-05-05T11:55:38Z</dcterms:created>
  <dcterms:modified xsi:type="dcterms:W3CDTF">2026-06-03T08:06:26Z</dcterms:modified>
</cp:coreProperties>
</file>