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09B714-2271-4AB8-B30D-3DDE489A790E}" v="6" dt="2026-05-09T16:32:09.3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fr-FR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Modifiez le style du 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0400" cy="4350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les styles du texte du masque</a:t>
            </a: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Deuxième niveau</a:t>
            </a: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</a:t>
            </a: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</a:t>
            </a: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0400" cy="4350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les styles du texte du masque</a:t>
            </a: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Deuxième niveau</a:t>
            </a: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</a:t>
            </a: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</a:t>
            </a: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D52C53C-B145-406C-A7E5-59697DA4E191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fr-FR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Modifiez le style du titre</a:t>
            </a: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les styles du texte du masque</a:t>
            </a: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Deuxième niveau</a:t>
            </a: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</a:t>
            </a: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</a:t>
            </a: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</a:t>
            </a:r>
          </a:p>
        </p:txBody>
      </p:sp>
      <p:sp>
        <p:nvSpPr>
          <p:cNvPr id="52" name="PlaceHolder 3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54" name="PlaceHolder 5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64BA857-5C13-4BB6-BF26-FF04632604D2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4520" cy="2851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fr-FR" sz="6000" b="0" u="none" strike="noStrike">
                <a:solidFill>
                  <a:schemeClr val="dk1"/>
                </a:solidFill>
                <a:effectLst/>
                <a:uFillTx/>
                <a:latin typeface="Calibri Light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60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Modifiez le style du titre</a:t>
            </a: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4520" cy="1499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fr-FR" sz="24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Cliquez pour modifier les styles du texte du masque</a:t>
            </a:r>
          </a:p>
        </p:txBody>
      </p:sp>
      <p:sp>
        <p:nvSpPr>
          <p:cNvPr id="57" name="PlaceHolder 3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59" name="PlaceHolder 5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F4B075C-2C32-4987-AB84-A070AE875137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ra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fr-FR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Modifiez le style du titre</a:t>
            </a: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6640" cy="822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fr-FR" sz="2400" b="1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les styles du texte du masque</a:t>
            </a:r>
            <a:endParaRPr lang="fr-FR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6640" cy="3683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les styles du texte du masque</a:t>
            </a: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Deuxième niveau</a:t>
            </a: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</a:t>
            </a: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</a:t>
            </a: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</a:t>
            </a:r>
          </a:p>
        </p:txBody>
      </p:sp>
      <p:sp>
        <p:nvSpPr>
          <p:cNvPr id="11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200" cy="822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fr-FR" sz="2400" b="1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les styles du texte du masque</a:t>
            </a:r>
            <a:endParaRPr lang="fr-FR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2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200" cy="3683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les styles du texte du masque</a:t>
            </a: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Deuxième niveau</a:t>
            </a: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</a:t>
            </a: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</a:t>
            </a: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</a:t>
            </a:r>
          </a:p>
        </p:txBody>
      </p:sp>
      <p:sp>
        <p:nvSpPr>
          <p:cNvPr id="13" name="PlaceHolder 6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7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15" name="PlaceHolder 8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B924A81-CE2F-4DDB-B11F-69FDB33A9165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fr-FR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Modifiez le style du titre</a:t>
            </a:r>
          </a:p>
        </p:txBody>
      </p:sp>
      <p:sp>
        <p:nvSpPr>
          <p:cNvPr id="17" name="PlaceHolder 2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19" name="PlaceHolder 4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0D0217F-916A-4BA4-8322-EE86FAA40D7B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22" name="PlaceHolder 3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F02D220-25D8-4F3F-BAA5-1B8B0AEEDC76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 avec légen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200" cy="1599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fr-FR" sz="3200" b="0" u="none" strike="noStrike">
                <a:solidFill>
                  <a:schemeClr val="dk1"/>
                </a:solidFill>
                <a:effectLst/>
                <a:uFillTx/>
                <a:latin typeface="Calibri Light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32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Modifiez le style du titre</a:t>
            </a: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120" cy="4872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 lang="fr-FR" sz="3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les styles du texte du masque</a:t>
            </a: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Deuxième niveau</a:t>
            </a: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</a:t>
            </a: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</a:t>
            </a: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</a:t>
            </a: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200" cy="381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fr-FR" sz="16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les styles du texte du masque</a:t>
            </a:r>
          </a:p>
        </p:txBody>
      </p:sp>
      <p:sp>
        <p:nvSpPr>
          <p:cNvPr id="26" name="PlaceHolder 4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PlaceHolder 5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28" name="PlaceHolder 6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C71F813-D991-4F5A-9ECA-641200E69DDD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mage avec légen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200" cy="1599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fr-FR" sz="3200" b="0" u="none" strike="noStrike">
                <a:solidFill>
                  <a:schemeClr val="dk1"/>
                </a:solidFill>
                <a:effectLst/>
                <a:uFillTx/>
                <a:latin typeface="Calibri Light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32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Modifiez le style du titre</a:t>
            </a: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120" cy="4872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fr-FR" sz="3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  <a:defRPr lang="fr-FR" sz="3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fr-FR" sz="3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  <a:defRPr lang="fr-FR" sz="3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fr-FR" sz="3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  <a:lvl6pPr lvl="5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fr-FR" sz="3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6pPr>
            <a:lvl7pPr lvl="6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fr-FR" sz="3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7pPr>
          </a:lstStyle>
          <a:p>
            <a:pPr marL="432000" indent="-3240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plan de texte</a:t>
            </a:r>
          </a:p>
          <a:p>
            <a:pPr marL="457200" lvl="1" indent="-324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fr-FR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niveau de plan</a:t>
            </a:r>
          </a:p>
          <a:p>
            <a:pPr marL="914400" lvl="2" indent="-288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fr-FR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 de plan</a:t>
            </a:r>
          </a:p>
          <a:p>
            <a:pPr marL="1371600" lvl="3" indent="-216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fr-FR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 de plan</a:t>
            </a:r>
          </a:p>
          <a:p>
            <a:pPr marL="1828800" lvl="4" indent="-216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fr-FR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 de plan</a:t>
            </a:r>
          </a:p>
          <a:p>
            <a:pPr marL="2286000" lvl="5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fr-FR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Sixième niveau de plan</a:t>
            </a:r>
          </a:p>
          <a:p>
            <a:pPr marL="2743200" lvl="6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fr-FR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Septième niveau de plan</a:t>
            </a: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200" cy="381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fr-FR" sz="16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les styles du texte du masque</a:t>
            </a:r>
          </a:p>
        </p:txBody>
      </p:sp>
      <p:sp>
        <p:nvSpPr>
          <p:cNvPr id="32" name="PlaceHolder 4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34" name="PlaceHolder 6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6C289EB-2542-45CC-B84B-F7F3059C509D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ctr" defTabSz="914400">
              <a:lnSpc>
                <a:spcPct val="90000"/>
              </a:lnSpc>
              <a:buNone/>
              <a:tabLst>
                <a:tab pos="0" algn="l"/>
              </a:tabLst>
              <a:defRPr lang="fr-FR" sz="6000" b="0" u="none" strike="noStrike">
                <a:solidFill>
                  <a:schemeClr val="dk1"/>
                </a:solidFill>
                <a:effectLst/>
                <a:uFillTx/>
                <a:latin typeface="Calibri Light"/>
              </a:defRPr>
            </a:lvl1pPr>
          </a:lstStyle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60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Modifiez le style du titre</a:t>
            </a:r>
          </a:p>
        </p:txBody>
      </p:sp>
      <p:sp>
        <p:nvSpPr>
          <p:cNvPr id="36" name="PlaceHolder 2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38" name="PlaceHolder 4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BF1FD00-EDFA-480B-86F3-6C4F2F906663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  <a:lvl6pPr lvl="5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6pPr>
            <a:lvl7pPr lvl="6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7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plan de texte</a:t>
            </a:r>
          </a:p>
          <a:p>
            <a:pPr marL="864000" lvl="1" indent="-324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niveau de plan</a:t>
            </a:r>
          </a:p>
          <a:p>
            <a:pPr marL="1296000" lvl="2" indent="-288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 de plan</a:t>
            </a:r>
          </a:p>
          <a:p>
            <a:pPr marL="1728000" lvl="3" indent="-216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 de plan</a:t>
            </a:r>
          </a:p>
          <a:p>
            <a:pPr marL="2160000" lvl="4" indent="-216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 de plan</a:t>
            </a:r>
          </a:p>
          <a:p>
            <a:pPr marL="2592000" lvl="5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Sixième niveau de plan</a:t>
            </a:r>
          </a:p>
          <a:p>
            <a:pPr marL="3024000" lvl="6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Septième niveau de plan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fr-FR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Modifiez le style du titre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les styles du texte du masque</a:t>
            </a: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Deuxième niveau</a:t>
            </a: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</a:t>
            </a: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</a:t>
            </a: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</a:t>
            </a:r>
          </a:p>
        </p:txBody>
      </p:sp>
      <p:sp>
        <p:nvSpPr>
          <p:cNvPr id="42" name="PlaceHolder 3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44" name="PlaceHolder 5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1BF1D0A-1BD3-4818-AF4A-BC45D4C09634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000" cy="581076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ctr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fr-FR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Modifiez le style du titre</a:t>
            </a: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160" cy="581076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les styles du texte du masque</a:t>
            </a: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Deuxième niveau</a:t>
            </a: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</a:t>
            </a: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</a:t>
            </a: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</a:t>
            </a:r>
          </a:p>
        </p:txBody>
      </p:sp>
      <p:sp>
        <p:nvSpPr>
          <p:cNvPr id="47" name="PlaceHolder 3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49" name="PlaceHolder 5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8E812DD-69E9-4C87-BC9F-4C03E8CD8296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4.m4a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04920" y="744120"/>
            <a:ext cx="10472040" cy="5835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440">
            <a:solidFill>
              <a:schemeClr val="accent1"/>
            </a:solidFill>
            <a:round/>
          </a:ln>
        </p:spPr>
        <p:txBody>
          <a:bodyPr lIns="91440" tIns="45720" rIns="91440" bIns="45720" anchor="b">
            <a:normAutofit fontScale="92500" lnSpcReduction="9999"/>
          </a:bodyPr>
          <a:lstStyle/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4000" b="1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Groupe scolaire : BARNAVE</a:t>
            </a:r>
            <a:endParaRPr lang="fr-FR" sz="4000" b="0" u="none" strike="noStrike">
              <a:solidFill>
                <a:schemeClr val="dk1"/>
              </a:solidFill>
              <a:effectLst/>
              <a:uFillTx/>
              <a:latin typeface="Calibri Light"/>
            </a:endParaRPr>
          </a:p>
        </p:txBody>
      </p:sp>
      <p:pic>
        <p:nvPicPr>
          <p:cNvPr id="61" name="Image 3" descr="Une image contenant texte, Police, capture d’écran, logo&#10;&#10;Description générée automatiquement"/>
          <p:cNvPicPr/>
          <p:nvPr/>
        </p:nvPicPr>
        <p:blipFill>
          <a:blip r:embed="rId4"/>
          <a:stretch/>
        </p:blipFill>
        <p:spPr>
          <a:xfrm>
            <a:off x="10955880" y="126360"/>
            <a:ext cx="1150560" cy="1380600"/>
          </a:xfrm>
          <a:prstGeom prst="rect">
            <a:avLst/>
          </a:prstGeom>
          <a:noFill/>
          <a:ln w="0">
            <a:solidFill>
              <a:srgbClr val="4472C4"/>
            </a:solidFill>
          </a:ln>
        </p:spPr>
      </p:pic>
      <p:sp>
        <p:nvSpPr>
          <p:cNvPr id="62" name="Titre 1"/>
          <p:cNvSpPr/>
          <p:nvPr/>
        </p:nvSpPr>
        <p:spPr>
          <a:xfrm>
            <a:off x="304920" y="1641960"/>
            <a:ext cx="11318760" cy="2225880"/>
          </a:xfrm>
          <a:prstGeom prst="rect">
            <a:avLst/>
          </a:prstGeom>
          <a:noFill/>
          <a:ln w="28575">
            <a:solidFill>
              <a:srgbClr val="4472C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fr-FR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Quel constat de départ ? Quelle(s) difficulté(s) ou besoin(s) avez-vous observés ?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Aux évaluations de 2025, les élèves de cette école ont des résultats globalement satisfaisants en français.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Les difficultés apparaissent au cycle 3 en orthographe grammaticale, sur les items de conjugaison.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</a:pP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</a:pP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" name="Titre 1"/>
          <p:cNvSpPr/>
          <p:nvPr/>
        </p:nvSpPr>
        <p:spPr>
          <a:xfrm>
            <a:off x="304920" y="4450320"/>
            <a:ext cx="11318760" cy="1626120"/>
          </a:xfrm>
          <a:prstGeom prst="rect">
            <a:avLst/>
          </a:prstGeom>
          <a:noFill/>
          <a:ln w="28575">
            <a:solidFill>
              <a:srgbClr val="4472C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fr-FR" sz="3000" b="1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 Que vouliez-vous améliorer ou comprendre ?</a:t>
            </a:r>
            <a:r>
              <a:rPr lang="fr-FR" sz="1800" b="1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 	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Résultats un peu surprenants pour l’équipe qui utilise la même méthode du CE1 au CM2, avec des exercices réguliers de transpositions orales et écrites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Comment faire progresser les élèves en conjugaison ? 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" name="Flèche : bas 7"/>
          <p:cNvSpPr/>
          <p:nvPr/>
        </p:nvSpPr>
        <p:spPr>
          <a:xfrm>
            <a:off x="5609160" y="3868920"/>
            <a:ext cx="710280" cy="4561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fr-FR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5" name="ZoneTexte 8"/>
          <p:cNvSpPr/>
          <p:nvPr/>
        </p:nvSpPr>
        <p:spPr>
          <a:xfrm>
            <a:off x="4013280" y="0"/>
            <a:ext cx="6763680" cy="583560"/>
          </a:xfrm>
          <a:prstGeom prst="rect">
            <a:avLst/>
          </a:prstGeom>
          <a:solidFill>
            <a:srgbClr val="00B0F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32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Le point de départ et l’objectif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" name="Rectangle 10"/>
          <p:cNvSpPr/>
          <p:nvPr/>
        </p:nvSpPr>
        <p:spPr>
          <a:xfrm>
            <a:off x="0" y="0"/>
            <a:ext cx="4012200" cy="583560"/>
          </a:xfrm>
          <a:prstGeom prst="rect">
            <a:avLst/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fr-FR" sz="24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Forum Voiron 3 – 17 juin 2026</a:t>
            </a:r>
            <a:endParaRPr lang="fr-FR" sz="2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2" name="Diapo1">
            <a:hlinkClick r:id="" action="ppaction://media"/>
            <a:extLst>
              <a:ext uri="{FF2B5EF4-FFF2-40B4-BE49-F238E27FC236}">
                <a16:creationId xmlns:a16="http://schemas.microsoft.com/office/drawing/2014/main" id="{C153172D-A50E-5BB9-36F0-5125D5F38F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30875" y="3063875"/>
            <a:ext cx="730250" cy="73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 3" descr="Une image contenant texte, Police, capture d’écran, logo&#10;&#10;Description générée automatiquement"/>
          <p:cNvPicPr/>
          <p:nvPr/>
        </p:nvPicPr>
        <p:blipFill>
          <a:blip r:embed="rId4"/>
          <a:stretch/>
        </p:blipFill>
        <p:spPr>
          <a:xfrm>
            <a:off x="10955880" y="126360"/>
            <a:ext cx="1150560" cy="1380600"/>
          </a:xfrm>
          <a:prstGeom prst="rect">
            <a:avLst/>
          </a:prstGeom>
          <a:noFill/>
          <a:ln w="0">
            <a:solidFill>
              <a:srgbClr val="4472C4"/>
            </a:solidFill>
          </a:ln>
        </p:spPr>
      </p:pic>
      <p:sp>
        <p:nvSpPr>
          <p:cNvPr id="69" name="Titre 1"/>
          <p:cNvSpPr/>
          <p:nvPr/>
        </p:nvSpPr>
        <p:spPr>
          <a:xfrm>
            <a:off x="347040" y="900000"/>
            <a:ext cx="10531440" cy="2510280"/>
          </a:xfrm>
          <a:prstGeom prst="rect">
            <a:avLst/>
          </a:prstGeom>
          <a:noFill/>
          <a:ln w="28575">
            <a:solidFill>
              <a:srgbClr val="4472C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fr-FR" sz="3200" b="1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Qu’avez-vous tenté ?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</a:pPr>
            <a:r>
              <a:rPr lang="fr-FR" sz="1200" b="1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 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En nous appuyant sur la progression et les propositions de la méthode, nous avons en avons modifié la mise en œuvre en utilisant  3 leviers :	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000" b="1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L’enseignement explicite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000" b="1" u="none" strike="noStrike">
                <a:solidFill>
                  <a:schemeClr val="dk1"/>
                </a:solidFill>
                <a:effectLst/>
                <a:uFillTx/>
                <a:latin typeface="Calibri Light"/>
                <a:ea typeface="Microsoft YaHei"/>
              </a:rPr>
              <a:t>La prise en compte du temps long de l’apprentissage et de la mémorisation, entraînant la diversification de nos modalités d’enseignement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000" b="1" u="none" strike="noStrike">
                <a:solidFill>
                  <a:schemeClr val="dk1"/>
                </a:solidFill>
                <a:effectLst/>
                <a:uFillTx/>
                <a:latin typeface="Calibri Light"/>
                <a:ea typeface="Microsoft YaHei"/>
              </a:rPr>
              <a:t>Le lien entre conjugaison et productions langagières orales et écrites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" name="Titre 1"/>
          <p:cNvSpPr/>
          <p:nvPr/>
        </p:nvSpPr>
        <p:spPr>
          <a:xfrm>
            <a:off x="347040" y="3773520"/>
            <a:ext cx="3571920" cy="2706120"/>
          </a:xfrm>
          <a:prstGeom prst="rect">
            <a:avLst/>
          </a:prstGeom>
          <a:noFill/>
          <a:ln w="28575">
            <a:solidFill>
              <a:srgbClr val="4472C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fr-FR" sz="2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Avec qui ?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GS/CP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</a:pP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</a:pP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</a:pP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Du CE1 au CM2 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" name="ZoneTexte 8"/>
          <p:cNvSpPr/>
          <p:nvPr/>
        </p:nvSpPr>
        <p:spPr>
          <a:xfrm>
            <a:off x="4013280" y="0"/>
            <a:ext cx="6763680" cy="583560"/>
          </a:xfrm>
          <a:prstGeom prst="rect">
            <a:avLst/>
          </a:prstGeom>
          <a:solidFill>
            <a:srgbClr val="00B0F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32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La mise en œuvre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" name="Rectangle 10"/>
          <p:cNvSpPr/>
          <p:nvPr/>
        </p:nvSpPr>
        <p:spPr>
          <a:xfrm>
            <a:off x="0" y="0"/>
            <a:ext cx="4012200" cy="583560"/>
          </a:xfrm>
          <a:prstGeom prst="rect">
            <a:avLst/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fr-FR" sz="24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Forum Voiron 3 – 17 juin 2026</a:t>
            </a:r>
            <a:endParaRPr lang="fr-FR" sz="2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3" name="Titre 1"/>
          <p:cNvSpPr/>
          <p:nvPr/>
        </p:nvSpPr>
        <p:spPr>
          <a:xfrm>
            <a:off x="4080960" y="3780000"/>
            <a:ext cx="3571920" cy="2699640"/>
          </a:xfrm>
          <a:prstGeom prst="rect">
            <a:avLst/>
          </a:prstGeom>
          <a:noFill/>
          <a:ln w="28575">
            <a:solidFill>
              <a:srgbClr val="4472C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fr-FR" sz="2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Comment ?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Séquence autour de la ligne 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du temps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</a:pP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</a:pP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Séquence sur un temps de conjugaison prévu dans la progression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</a:pP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</a:pP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</a:pP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</a:pP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Titre 1"/>
          <p:cNvSpPr/>
          <p:nvPr/>
        </p:nvSpPr>
        <p:spPr>
          <a:xfrm>
            <a:off x="7814880" y="3780000"/>
            <a:ext cx="3571920" cy="2699640"/>
          </a:xfrm>
          <a:prstGeom prst="rect">
            <a:avLst/>
          </a:prstGeom>
          <a:noFill/>
          <a:ln w="28575">
            <a:solidFill>
              <a:srgbClr val="4472C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fr-FR" sz="2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Sur quelle durée ?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Séances au cours de l’année en GS, suite aux temps de « classe dehors » , séquence de 10 séances en P3 au CP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10 séances en P3, dont une en co-enseignement avec pemf.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" name="Diapo2">
            <a:hlinkClick r:id="" action="ppaction://media"/>
            <a:extLst>
              <a:ext uri="{FF2B5EF4-FFF2-40B4-BE49-F238E27FC236}">
                <a16:creationId xmlns:a16="http://schemas.microsoft.com/office/drawing/2014/main" id="{7B48DBD1-FCAF-4097-3B33-99571E86E5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30875" y="3063875"/>
            <a:ext cx="730250" cy="73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 3" descr="Une image contenant texte, Police, capture d’écran, logo&#10;&#10;Description générée automatiquement"/>
          <p:cNvPicPr/>
          <p:nvPr/>
        </p:nvPicPr>
        <p:blipFill>
          <a:blip r:embed="rId6"/>
          <a:stretch/>
        </p:blipFill>
        <p:spPr>
          <a:xfrm>
            <a:off x="10938960" y="50040"/>
            <a:ext cx="1150560" cy="1380600"/>
          </a:xfrm>
          <a:prstGeom prst="rect">
            <a:avLst/>
          </a:prstGeom>
          <a:noFill/>
          <a:ln w="0">
            <a:solidFill>
              <a:srgbClr val="4472C4"/>
            </a:solidFill>
          </a:ln>
        </p:spPr>
      </p:pic>
      <p:sp>
        <p:nvSpPr>
          <p:cNvPr id="77" name="Titre 1"/>
          <p:cNvSpPr/>
          <p:nvPr/>
        </p:nvSpPr>
        <p:spPr>
          <a:xfrm>
            <a:off x="211680" y="1508400"/>
            <a:ext cx="5612400" cy="3123000"/>
          </a:xfrm>
          <a:prstGeom prst="rect">
            <a:avLst/>
          </a:prstGeom>
          <a:noFill/>
          <a:ln w="28575">
            <a:solidFill>
              <a:srgbClr val="4472C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fr-FR" sz="2800" b="1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Quelles réussites ?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1800" b="1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Evolution des pratiques : enseignement plus explicite, diversification des modalités d’apprentissage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1800" b="1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Bon engagement des élèves même dans les ateliers de travail en autonomie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1800" b="1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Evaluations de fin de séquence bien réussies par les élèves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" name="ZoneTexte 8"/>
          <p:cNvSpPr/>
          <p:nvPr/>
        </p:nvSpPr>
        <p:spPr>
          <a:xfrm>
            <a:off x="4013280" y="0"/>
            <a:ext cx="6763680" cy="583560"/>
          </a:xfrm>
          <a:prstGeom prst="rect">
            <a:avLst/>
          </a:prstGeom>
          <a:solidFill>
            <a:srgbClr val="00B0F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32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Les 1ères observations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" name="Rectangle 10"/>
          <p:cNvSpPr/>
          <p:nvPr/>
        </p:nvSpPr>
        <p:spPr>
          <a:xfrm>
            <a:off x="0" y="0"/>
            <a:ext cx="4012200" cy="583560"/>
          </a:xfrm>
          <a:prstGeom prst="rect">
            <a:avLst/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fr-FR" sz="24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Forum Voiron 3 – 17 juin 2026</a:t>
            </a:r>
            <a:endParaRPr lang="fr-FR" sz="2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0" name="Titre 1"/>
          <p:cNvSpPr/>
          <p:nvPr/>
        </p:nvSpPr>
        <p:spPr>
          <a:xfrm>
            <a:off x="6125760" y="1493280"/>
            <a:ext cx="5680080" cy="3152880"/>
          </a:xfrm>
          <a:prstGeom prst="rect">
            <a:avLst/>
          </a:prstGeom>
          <a:noFill/>
          <a:ln w="28575">
            <a:solidFill>
              <a:srgbClr val="4472C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fr-FR" sz="2800" b="1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Quelles limites ?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1800" b="1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Le temps de préparation de la séquence et auprès des élèves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1800" b="1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La mise en œuvre des gestes professionnels de l’enseignement explicite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1800" b="1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Difficile mesure de l’efficacité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ZoneTexte 9"/>
          <p:cNvSpPr/>
          <p:nvPr/>
        </p:nvSpPr>
        <p:spPr>
          <a:xfrm>
            <a:off x="3249000" y="733680"/>
            <a:ext cx="6141600" cy="55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3000" b="1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Qu’est-ce que cela a changé ? </a:t>
            </a:r>
            <a:endParaRPr lang="fr-F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" name="Titre 1"/>
          <p:cNvSpPr/>
          <p:nvPr/>
        </p:nvSpPr>
        <p:spPr>
          <a:xfrm>
            <a:off x="1998000" y="4880880"/>
            <a:ext cx="9807480" cy="137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4472C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fr-FR" sz="2000" b="1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Quels sont les besoins en formation /en accompagnement de l’équipe ? 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1800" b="1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Poursuivre le développement des gestes professionnels de l’enseignement explicite en lien avec le modelage et la didactique. 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</a:pP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" name="Titre 1"/>
          <p:cNvSpPr/>
          <p:nvPr/>
        </p:nvSpPr>
        <p:spPr>
          <a:xfrm>
            <a:off x="211680" y="4880880"/>
            <a:ext cx="320760" cy="137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4472C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270" lIns="45000" tIns="90000" rIns="45000" bIns="90000" anchor="ctr">
            <a:normAutofit fontScale="25000" lnSpcReduction="19999"/>
          </a:bodyPr>
          <a:lstStyle/>
          <a:p>
            <a:pPr defTabSz="914400">
              <a:lnSpc>
                <a:spcPct val="9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90000"/>
              </a:lnSpc>
            </a:pPr>
            <a:r>
              <a:rPr lang="fr-FR" sz="8000" b="1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2026/2027</a:t>
            </a:r>
            <a:endParaRPr lang="fr-FR" sz="8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" name="Titre 1"/>
          <p:cNvSpPr/>
          <p:nvPr/>
        </p:nvSpPr>
        <p:spPr>
          <a:xfrm>
            <a:off x="660240" y="4880880"/>
            <a:ext cx="1218240" cy="137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4472C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fr-FR" sz="2000" b="1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Pour aller plus loin…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5" name="Image 8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320" y="3124080"/>
            <a:ext cx="608400" cy="608400"/>
          </a:xfrm>
          <a:prstGeom prst="rect">
            <a:avLst/>
          </a:prstGeom>
          <a:ln w="0">
            <a:noFill/>
          </a:ln>
        </p:spPr>
      </p:pic>
      <p:pic>
        <p:nvPicPr>
          <p:cNvPr id="2" name="Diapo3">
            <a:hlinkClick r:id="" action="ppaction://media"/>
            <a:extLst>
              <a:ext uri="{FF2B5EF4-FFF2-40B4-BE49-F238E27FC236}">
                <a16:creationId xmlns:a16="http://schemas.microsoft.com/office/drawing/2014/main" id="{BE797958-3447-46E5-1431-950A25CA9AB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30875" y="3063875"/>
            <a:ext cx="730250" cy="73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" fill="hold"/>
                                        <p:tgtEl>
                                          <p:spTgt spid="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>
                  <p:stCondLst>
                    <p:cond delay="indefinite"/>
                  </p:stCondLst>
                  <p:endCondLst>
                    <p:cond evt="onStopAudio" delay="0"/>
                  </p:endCondLst>
                </p:cTn>
                <p:tgtEl>
                  <p:spTgt spid="8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127</Words>
  <Application>Microsoft Office PowerPoint</Application>
  <PresentationFormat>Grand écran</PresentationFormat>
  <Paragraphs>41</Paragraphs>
  <Slides>3</Slides>
  <Notes>0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Groupe scolaire : BARNAVE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Groupe scolaire :</dc:title>
  <dc:subject/>
  <dc:creator>JACOLIN Nelly</dc:creator>
  <dc:description/>
  <cp:lastModifiedBy/>
  <cp:revision>20</cp:revision>
  <dcterms:created xsi:type="dcterms:W3CDTF">2026-05-05T11:55:38Z</dcterms:created>
  <dcterms:modified xsi:type="dcterms:W3CDTF">2026-05-09T16:32:33Z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1</vt:i4>
  </property>
  <property fmtid="{D5CDD505-2E9C-101B-9397-08002B2CF9AE}" pid="3" name="PresentationFormat">
    <vt:lpwstr>Grand écran</vt:lpwstr>
  </property>
  <property fmtid="{D5CDD505-2E9C-101B-9397-08002B2CF9AE}" pid="4" name="Slides">
    <vt:i4>3</vt:i4>
  </property>
</Properties>
</file>