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3230E53B-D16D-4418-8910-6A113B8B045E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FB75C-EF00-45CA-AF0F-31AEC9517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3C66E8-8963-45B4-BC2C-F607EBCEB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29F1B2-29F2-4D8E-B717-84D4EC4B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820-7BA5-4C21-8120-75DA3C28CCB8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DCC46E-037F-47BC-8E4D-B0CDB0A3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23223B-B88A-4207-90D5-A53BE7F3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7DE-E6CE-448F-89B8-015020EC5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08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57196-B2C9-4849-80DC-BD627812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DE160E-D508-4E8C-8393-8150D35A8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230CAA-F46E-4EBA-85C5-467EAF7E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820-7BA5-4C21-8120-75DA3C28CCB8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D2C91F-EEF8-45A9-9693-620E02D0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6E25D5-66C1-422B-BAF6-EB24496E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7DE-E6CE-448F-89B8-015020EC5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44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538CD3-FE90-472C-9800-ECAFA25F3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9016C3-2163-497D-B3DD-7A4E1524A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05F4DE-623D-45F4-8EA0-AE2DDCDA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820-7BA5-4C21-8120-75DA3C28CCB8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8A9D4D-54A5-4AEA-946E-B58D1E03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444A29-F75D-4B04-B44C-87974020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7DE-E6CE-448F-89B8-015020EC5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3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E983A-DEAB-46B5-A520-36355977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2FB8B8-AE72-4A2A-9F31-5D32D4F7B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796FB6-DC5D-49F6-B8D3-357E1F9C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820-7BA5-4C21-8120-75DA3C28CCB8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269640-8CA0-466C-8075-65B1089F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1C82F-B1BC-40DA-AC11-D3475716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7DE-E6CE-448F-89B8-015020EC5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9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04C3E-879F-4DF4-AD9B-A75CC03C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F90679-7306-4C7F-9EFE-B0C1C7160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C459C0-8B0A-483F-9349-6E83E69E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820-7BA5-4C21-8120-75DA3C28CCB8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DC1AC3-8DEE-4BF9-89A8-A793E04D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929B0-29ED-49F9-A235-76D7F5EE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7DE-E6CE-448F-89B8-015020EC5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3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D6363-F49D-4734-A866-12E26BDB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E6A0E-F7F2-4063-93EA-8041B944C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8A8533-7170-4BA6-ACD6-2578BEFD8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DDDF18-6301-456F-B457-7983B71C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820-7BA5-4C21-8120-75DA3C28CCB8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F1D743-7B3E-4E03-8232-96BC7B3C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20EF82-00CC-4117-A5CE-FA913FF3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7DE-E6CE-448F-89B8-015020EC5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25CB30-5858-40BF-8F3E-EEDF09F9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215695-319E-4AE7-97DC-DE56DBA32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8F878-6E31-4D06-BF29-3F8EBF660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0B50CC-6FA4-4F3C-B9FE-9F736408B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A73A6D-F7FC-4CBE-ACA7-24A30FD94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DAFA806-A2B0-4CAA-B0D6-BB9A5065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820-7BA5-4C21-8120-75DA3C28CCB8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2A8FA33-56F3-4CFD-AA69-0BBA8894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FB149E-7B71-4EE6-8B6E-DDAD3B32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7DE-E6CE-448F-89B8-015020EC5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02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2BF52-3F52-434E-8E92-9F3F05E3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32E8EE-FE9E-4783-87F6-5C684F9F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820-7BA5-4C21-8120-75DA3C28CCB8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0A60F8-1760-4BD9-99B9-AA2A4A2E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1F1A37-272F-4946-B3D1-9A034AC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7DE-E6CE-448F-89B8-015020EC5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4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DD6079-49F7-4B94-8717-BB93B30B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820-7BA5-4C21-8120-75DA3C28CCB8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D2F57F-BE06-44A6-BF4C-FD19234B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AD56DA-DDFC-4E5D-99E1-98AC0114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7DE-E6CE-448F-89B8-015020EC5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65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BBF51-8665-4E61-A472-75980ACC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5453F4-FF72-41D4-8148-4CE2AD93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2614B6-679E-4F51-98D8-4CF2AE735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059A77-3C64-4CC2-A08F-8A79198D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820-7BA5-4C21-8120-75DA3C28CCB8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4FFD6E-3DB1-4412-AC30-D8CC35CA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504D10-85B9-49C1-809B-FF81E5DF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7DE-E6CE-448F-89B8-015020EC5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97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0F886-0ABF-46C6-A95D-7FABA51B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336D3A-6DE2-4097-A948-F6B519621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D8C121-5896-4DFE-9DBA-7EAE08FA5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4DBE36-ADD4-4871-813B-6561147C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820-7BA5-4C21-8120-75DA3C28CCB8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2F006-BD2F-46D0-9987-7F5D07B9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477A00-C3CA-4A15-9762-6934E162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77DE-E6CE-448F-89B8-015020EC5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40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15A967-09AE-4FFF-80D5-F3561C39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C69475-B823-4159-980E-2E1AFC14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D259E4-94B6-463F-AEDB-65B4E9D2B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EA820-7BA5-4C21-8120-75DA3C28CCB8}" type="datetimeFigureOut">
              <a:rPr lang="fr-FR" smtClean="0"/>
              <a:t>04/06/2026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B3BF24-39F7-4B36-BDAC-419390FA2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D0EF28-5634-460E-973A-7643C9D58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277DE-E6CE-448F-89B8-015020EC5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87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7D6F9-FFE2-4052-9977-D6C3377C2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744167"/>
            <a:ext cx="10473270" cy="584775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fr-FR" sz="3200" b="1" dirty="0"/>
              <a:t>Groupe scolaire : Le Bourg et la Plaine – St Laurent du Pont</a:t>
            </a:r>
          </a:p>
        </p:txBody>
      </p:sp>
      <p:pic>
        <p:nvPicPr>
          <p:cNvPr id="4" name="Image 3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E55DDF20-31F2-4574-8C92-1F0EF7985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868" y="126514"/>
            <a:ext cx="1151466" cy="1381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362BD3B-98AB-4190-A516-A1EDB3ABFD9F}"/>
              </a:ext>
            </a:extLst>
          </p:cNvPr>
          <p:cNvSpPr txBox="1">
            <a:spLocks/>
          </p:cNvSpPr>
          <p:nvPr/>
        </p:nvSpPr>
        <p:spPr>
          <a:xfrm>
            <a:off x="304798" y="1641828"/>
            <a:ext cx="11319933" cy="222705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latin typeface="+mn-lt"/>
              </a:rPr>
              <a:t>Quel constat de départ ? Quelle(s) difficulté(s) ou besoin(s) avez-vous observés ?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000" b="1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000" dirty="0"/>
              <a:t>Mal-être et épuisement professionnel liés aux comportements ingérables de nombreux élèves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000" b="1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000" b="1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>
              <a:latin typeface="+mn-lt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7A7E835-EE9C-493B-A6D4-5F7C17EF3E24}"/>
              </a:ext>
            </a:extLst>
          </p:cNvPr>
          <p:cNvSpPr txBox="1">
            <a:spLocks/>
          </p:cNvSpPr>
          <p:nvPr/>
        </p:nvSpPr>
        <p:spPr>
          <a:xfrm>
            <a:off x="304798" y="4450144"/>
            <a:ext cx="11319933" cy="162720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i="0" u="none" strike="noStrike" baseline="0" dirty="0">
                <a:solidFill>
                  <a:srgbClr val="000000"/>
                </a:solidFill>
                <a:latin typeface="+mn-lt"/>
              </a:rPr>
              <a:t> Que vouliez-vous améliorer ou comprendre ?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+mn-lt"/>
              </a:rPr>
              <a:t> 	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000" b="1" dirty="0">
                <a:latin typeface="+mn-lt"/>
              </a:rPr>
              <a:t>Améliorer le climat de classe afin qu’il devienne propice aux apprentissages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000" b="1" dirty="0">
              <a:latin typeface="+mn-lt"/>
            </a:endParaRPr>
          </a:p>
          <a:p>
            <a:pPr algn="l"/>
            <a:endParaRPr lang="fr-FR" sz="2800" b="1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>
              <a:latin typeface="+mn-lt"/>
            </a:endParaRP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6CE4DF38-022D-4950-88D3-DBF0BE6FCCD0}"/>
              </a:ext>
            </a:extLst>
          </p:cNvPr>
          <p:cNvSpPr/>
          <p:nvPr/>
        </p:nvSpPr>
        <p:spPr>
          <a:xfrm>
            <a:off x="5609164" y="3868886"/>
            <a:ext cx="711200" cy="457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0C42AD-97DC-4A54-B206-EF2C016C102A}"/>
              </a:ext>
            </a:extLst>
          </p:cNvPr>
          <p:cNvSpPr txBox="1"/>
          <p:nvPr/>
        </p:nvSpPr>
        <p:spPr>
          <a:xfrm>
            <a:off x="4013202" y="0"/>
            <a:ext cx="676486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chemeClr val="bg1"/>
                </a:solidFill>
              </a:rPr>
              <a:t>Le point de départ et l’objectif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22E0EB-168C-4F3F-A688-BA9F6BEC1BAD}"/>
              </a:ext>
            </a:extLst>
          </p:cNvPr>
          <p:cNvSpPr/>
          <p:nvPr/>
        </p:nvSpPr>
        <p:spPr>
          <a:xfrm>
            <a:off x="1" y="0"/>
            <a:ext cx="4013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</a:rPr>
              <a:t>Forum Voiron 3 – 17 juin 2026</a:t>
            </a:r>
            <a:endParaRPr lang="fr-FR" dirty="0"/>
          </a:p>
        </p:txBody>
      </p:sp>
      <p:pic>
        <p:nvPicPr>
          <p:cNvPr id="3" name="Nouvel enregistrement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4195" y="2968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E55DDF20-31F2-4574-8C92-1F0EF7985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868" y="126514"/>
            <a:ext cx="1151466" cy="1381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362BD3B-98AB-4190-A516-A1EDB3ABFD9F}"/>
              </a:ext>
            </a:extLst>
          </p:cNvPr>
          <p:cNvSpPr txBox="1">
            <a:spLocks/>
          </p:cNvSpPr>
          <p:nvPr/>
        </p:nvSpPr>
        <p:spPr>
          <a:xfrm>
            <a:off x="347132" y="1310938"/>
            <a:ext cx="10532535" cy="21004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Qu’avez-vous tenté ? </a:t>
            </a:r>
          </a:p>
          <a:p>
            <a:pPr algn="l"/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fr-FR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Nombreux temps d’échange en équipe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Toutes les étapes du </a:t>
            </a:r>
            <a:r>
              <a:rPr lang="fr-FR" sz="2000" dirty="0" err="1"/>
              <a:t>genially</a:t>
            </a:r>
            <a:r>
              <a:rPr lang="fr-FR" sz="2000" dirty="0"/>
              <a:t> intitulé </a:t>
            </a:r>
            <a:r>
              <a:rPr lang="fr-FR" sz="2000" i="1" dirty="0"/>
              <a:t>« réponse à la difficulté scolaire »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Contrat de comportement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Fabrication d’outils spécifiques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Emploi du temps adapté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7A7E835-EE9C-493B-A6D4-5F7C17EF3E24}"/>
              </a:ext>
            </a:extLst>
          </p:cNvPr>
          <p:cNvSpPr txBox="1">
            <a:spLocks/>
          </p:cNvSpPr>
          <p:nvPr/>
        </p:nvSpPr>
        <p:spPr>
          <a:xfrm>
            <a:off x="347132" y="4137542"/>
            <a:ext cx="3572935" cy="162720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latin typeface="+mn-lt"/>
              </a:rPr>
              <a:t>Avec qui ?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1200" b="1" dirty="0">
                <a:latin typeface="+mn-lt"/>
              </a:rPr>
              <a:t>Toute l’équipe enseignante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1200" b="1" dirty="0">
                <a:latin typeface="+mn-lt"/>
              </a:rPr>
              <a:t>La famille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1200" b="1" dirty="0">
                <a:latin typeface="+mn-lt"/>
              </a:rPr>
              <a:t>Myriam </a:t>
            </a:r>
            <a:r>
              <a:rPr lang="fr-FR" sz="1200" b="1" dirty="0" err="1">
                <a:latin typeface="+mn-lt"/>
              </a:rPr>
              <a:t>Ferreol</a:t>
            </a:r>
            <a:endParaRPr lang="fr-FR" sz="1200" b="1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1200" b="1" dirty="0">
                <a:latin typeface="+mn-lt"/>
              </a:rPr>
              <a:t>Conseillères pédagogiques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1200" b="1" dirty="0">
                <a:latin typeface="+mn-lt"/>
              </a:rPr>
              <a:t>ASH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1200" b="1" dirty="0">
                <a:latin typeface="+mn-lt"/>
              </a:rPr>
              <a:t>AESH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1200" b="1" dirty="0">
                <a:latin typeface="+mn-lt"/>
              </a:rPr>
              <a:t>ATSEM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1200" b="1" dirty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0C42AD-97DC-4A54-B206-EF2C016C102A}"/>
              </a:ext>
            </a:extLst>
          </p:cNvPr>
          <p:cNvSpPr txBox="1"/>
          <p:nvPr/>
        </p:nvSpPr>
        <p:spPr>
          <a:xfrm>
            <a:off x="4013202" y="0"/>
            <a:ext cx="676486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chemeClr val="bg1"/>
                </a:solidFill>
              </a:rPr>
              <a:t>La mise en œuvre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22E0EB-168C-4F3F-A688-BA9F6BEC1BAD}"/>
              </a:ext>
            </a:extLst>
          </p:cNvPr>
          <p:cNvSpPr/>
          <p:nvPr/>
        </p:nvSpPr>
        <p:spPr>
          <a:xfrm>
            <a:off x="1" y="0"/>
            <a:ext cx="4013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</a:rPr>
              <a:t>Forum Voiron 3 – 17 juin 2026</a:t>
            </a:r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9C75A59-02D8-4A15-98A9-14361CE5A786}"/>
              </a:ext>
            </a:extLst>
          </p:cNvPr>
          <p:cNvSpPr txBox="1">
            <a:spLocks/>
          </p:cNvSpPr>
          <p:nvPr/>
        </p:nvSpPr>
        <p:spPr>
          <a:xfrm>
            <a:off x="4080932" y="4137542"/>
            <a:ext cx="3572935" cy="162720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latin typeface="+mn-lt"/>
              </a:rPr>
              <a:t>Comment ?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000" dirty="0">
                <a:latin typeface="+mn-lt"/>
              </a:rPr>
              <a:t>Ajustement par essais-erreurs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>
              <a:latin typeface="+mn-lt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E1D330-8C4F-466F-B641-5D44F04DA362}"/>
              </a:ext>
            </a:extLst>
          </p:cNvPr>
          <p:cNvSpPr txBox="1">
            <a:spLocks/>
          </p:cNvSpPr>
          <p:nvPr/>
        </p:nvSpPr>
        <p:spPr>
          <a:xfrm>
            <a:off x="7814732" y="4137541"/>
            <a:ext cx="3572935" cy="162720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latin typeface="+mn-lt"/>
              </a:rPr>
              <a:t>Sur quelle durée ?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000" dirty="0">
                <a:latin typeface="+mn-lt"/>
              </a:rPr>
              <a:t>Toute l’année scolaire depuis le 3 septembre, tous les conseils de maîtres et de cycles consacrés à la recherche de solutions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>
              <a:latin typeface="+mn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064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E55DDF20-31F2-4574-8C92-1F0EF7985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935" y="50058"/>
            <a:ext cx="1151466" cy="1381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7A7E835-EE9C-493B-A6D4-5F7C17EF3E24}"/>
              </a:ext>
            </a:extLst>
          </p:cNvPr>
          <p:cNvSpPr txBox="1">
            <a:spLocks/>
          </p:cNvSpPr>
          <p:nvPr/>
        </p:nvSpPr>
        <p:spPr>
          <a:xfrm>
            <a:off x="211664" y="1508271"/>
            <a:ext cx="5613402" cy="31242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Quelles réussites ?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fr-F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Solidarité dans l’équipe renforcée</a:t>
            </a:r>
          </a:p>
          <a:p>
            <a:pPr algn="l"/>
            <a:endParaRPr lang="fr-FR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fr-FR" sz="2800" dirty="0"/>
              <a:t>- « Fenêtres d’enseignement » possibles et climat apaisé </a:t>
            </a:r>
            <a:r>
              <a:rPr lang="fr-FR" sz="2800" u="sng" dirty="0"/>
              <a:t>quand l’enfant n’est pas dans la classe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0C42AD-97DC-4A54-B206-EF2C016C102A}"/>
              </a:ext>
            </a:extLst>
          </p:cNvPr>
          <p:cNvSpPr txBox="1"/>
          <p:nvPr/>
        </p:nvSpPr>
        <p:spPr>
          <a:xfrm>
            <a:off x="4013202" y="0"/>
            <a:ext cx="676486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chemeClr val="bg1"/>
                </a:solidFill>
              </a:rPr>
              <a:t>Les 1ères observations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22E0EB-168C-4F3F-A688-BA9F6BEC1BAD}"/>
              </a:ext>
            </a:extLst>
          </p:cNvPr>
          <p:cNvSpPr/>
          <p:nvPr/>
        </p:nvSpPr>
        <p:spPr>
          <a:xfrm>
            <a:off x="1" y="0"/>
            <a:ext cx="4013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</a:rPr>
              <a:t>Forum Voiron 3 – 17 juin 2026</a:t>
            </a:r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E1D330-8C4F-466F-B641-5D44F04DA362}"/>
              </a:ext>
            </a:extLst>
          </p:cNvPr>
          <p:cNvSpPr txBox="1">
            <a:spLocks/>
          </p:cNvSpPr>
          <p:nvPr/>
        </p:nvSpPr>
        <p:spPr>
          <a:xfrm>
            <a:off x="6125633" y="1493379"/>
            <a:ext cx="5681134" cy="315398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Quelles limites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Difficultés « diluées » mais non réglées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/>
              <a:t>Epuisement professionnel toujours présent: enseignant en arrêt aussi en cette fin d’année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fr-FR" sz="2800" b="1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126A29-7DA3-4B49-8CB4-9879C79D158A}"/>
              </a:ext>
            </a:extLst>
          </p:cNvPr>
          <p:cNvSpPr txBox="1"/>
          <p:nvPr/>
        </p:nvSpPr>
        <p:spPr>
          <a:xfrm>
            <a:off x="3249083" y="733734"/>
            <a:ext cx="61425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Qu’est-ce que cela a changé ? </a:t>
            </a:r>
            <a:endParaRPr lang="fr-FR" sz="30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CA40986-DC97-4E80-9B09-570DFDC80A9B}"/>
              </a:ext>
            </a:extLst>
          </p:cNvPr>
          <p:cNvSpPr txBox="1">
            <a:spLocks/>
          </p:cNvSpPr>
          <p:nvPr/>
        </p:nvSpPr>
        <p:spPr>
          <a:xfrm>
            <a:off x="1998132" y="4880854"/>
            <a:ext cx="9808635" cy="1380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Quels sont les besoins en formation /en accompagnement de l’équipe ?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Formation « compétences psycho-sociales »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Cellules d’écoute sur le temps de formation</a:t>
            </a:r>
          </a:p>
          <a:p>
            <a:pPr algn="l"/>
            <a:endParaRPr lang="fr-FR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fr-FR" sz="2800" b="1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72D2BB8-91B3-458E-A23F-A920D4B1A81A}"/>
              </a:ext>
            </a:extLst>
          </p:cNvPr>
          <p:cNvSpPr txBox="1">
            <a:spLocks/>
          </p:cNvSpPr>
          <p:nvPr/>
        </p:nvSpPr>
        <p:spPr>
          <a:xfrm>
            <a:off x="211663" y="4880854"/>
            <a:ext cx="321737" cy="1380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vert="vert270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8000" b="1" dirty="0">
                <a:solidFill>
                  <a:srgbClr val="000000"/>
                </a:solidFill>
                <a:latin typeface="Calibri" panose="020F0502020204030204" pitchFamily="34" charset="0"/>
              </a:rPr>
              <a:t>2026/2027</a:t>
            </a:r>
            <a:endParaRPr lang="fr-FR" sz="2800" b="1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8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5F7C70DC-0F21-4207-A48E-2C419FD7DF1A}"/>
              </a:ext>
            </a:extLst>
          </p:cNvPr>
          <p:cNvSpPr txBox="1">
            <a:spLocks/>
          </p:cNvSpPr>
          <p:nvPr/>
        </p:nvSpPr>
        <p:spPr>
          <a:xfrm>
            <a:off x="660400" y="4880854"/>
            <a:ext cx="1219200" cy="1380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Pour aller plus loin…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905226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260</Words>
  <Application>Microsoft Office PowerPoint</Application>
  <PresentationFormat>Grand écran</PresentationFormat>
  <Paragraphs>56</Paragraphs>
  <Slides>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Thème Office</vt:lpstr>
      <vt:lpstr>Groupe scolaire : Le Bourg et la Plaine – St Laurent du Pont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scolaire :</dc:title>
  <dc:creator>JACOLIN Nelly</dc:creator>
  <cp:lastModifiedBy>JACOLIN Nelly</cp:lastModifiedBy>
  <cp:revision>15</cp:revision>
  <dcterms:created xsi:type="dcterms:W3CDTF">2026-05-05T11:55:38Z</dcterms:created>
  <dcterms:modified xsi:type="dcterms:W3CDTF">2026-06-04T12:29:09Z</dcterms:modified>
</cp:coreProperties>
</file>