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</p:sldMasterIdLst>
  <p:sldIdLst>
    <p:sldId id="256" r:id="rId12"/>
    <p:sldId id="257" r:id="rId13"/>
    <p:sldId id="258" r:id="rId14"/>
  </p:sldIdLst>
  <p:sldSz cx="12192000" cy="685800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91"/>
    <p:restoredTop sz="95940"/>
  </p:normalViewPr>
  <p:slideViewPr>
    <p:cSldViewPr snapToGrid="0">
      <p:cViewPr varScale="1">
        <p:scale>
          <a:sx n="115" d="100"/>
          <a:sy n="115" d="100"/>
        </p:scale>
        <p:origin x="2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5EE04AB-B788-4EC5-804B-C22D614BD87C}" type="slidenum">
              <a:t>‹N°›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fld id="{3DAF894E-DB64-4DED-AB33-FC6D7C31F85A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lstStyle/>
          <a:p>
            <a:fld id="{64B246C3-3EE7-4D3F-9D28-2B1D33F3219A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464AA9C-DCDE-4A7D-A615-2608421246F4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A4C7D0E9-A2F8-41B3-94D5-E02935E6DE3F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5E937D2-0A36-41A5-8C65-578DEFB91FAA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7FA901D8-F90A-47AB-8E65-90A44FD4319A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0ECA637C-E4DC-4FCD-8BF6-59C2FF8B0F5E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14733878-8001-4124-B59E-167FDAC2E3EE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2D734F65-BB9D-4D04-9A67-9A1A63DBECAD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D4CC507B-706D-4AFB-9461-47336AA8D68D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fr-FR" sz="6000" b="0" strike="noStrike" spc="-1">
                <a:solidFill>
                  <a:schemeClr val="dk1"/>
                </a:solidFill>
                <a:latin typeface="Calibri Light"/>
              </a:rPr>
              <a:t>Modifiez le style du titre</a:t>
            </a:r>
            <a:endParaRPr lang="fr-FR" sz="60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&lt;date/heure&gt;</a:t>
            </a:r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&lt;pied de page&gt;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EE94A01-D8F9-4889-8590-CE9433EB71B3}" type="slidenum">
              <a: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‹N°›</a:t>
            </a:fld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chemeClr val="dk1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chemeClr val="dk1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chemeClr val="dk1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chemeClr val="dk1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chemeClr val="dk1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chemeClr val="dk1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fr-FR" sz="3200" b="0" strike="noStrike" spc="-1">
                <a:solidFill>
                  <a:schemeClr val="dk1"/>
                </a:solidFill>
                <a:latin typeface="Calibri Light"/>
              </a:rPr>
              <a:t>Modifiez le style du titre</a:t>
            </a:r>
            <a:endParaRPr lang="fr-FR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3200" b="0" strike="noStrike" spc="-1">
                <a:solidFill>
                  <a:schemeClr val="dk1"/>
                </a:solidFill>
                <a:latin typeface="Calibri"/>
              </a:rPr>
              <a:t>Cliquez pour modifier les styles du texte du masque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chemeClr val="dk1"/>
                </a:solidFill>
                <a:latin typeface="Calibri"/>
              </a:rPr>
              <a:t>Deuxième niveau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>
                <a:solidFill>
                  <a:schemeClr val="dk1"/>
                </a:solidFill>
                <a:latin typeface="Calibri"/>
              </a:rPr>
              <a:t>Troisième niveau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>
                <a:solidFill>
                  <a:schemeClr val="dk1"/>
                </a:solidFill>
                <a:latin typeface="Calibri"/>
              </a:rPr>
              <a:t>Quatrième niveau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>
                <a:solidFill>
                  <a:schemeClr val="dk1"/>
                </a:solidFill>
                <a:latin typeface="Calibri"/>
              </a:rPr>
              <a:t>Cinquième niveau</a:t>
            </a: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1600" b="0" strike="noStrike" spc="-1">
                <a:solidFill>
                  <a:schemeClr val="dk1"/>
                </a:solidFill>
                <a:latin typeface="Calibri"/>
              </a:rPr>
              <a:t>Cliquez pour modifier les styles du texte du masque</a:t>
            </a:r>
          </a:p>
        </p:txBody>
      </p:sp>
      <p:sp>
        <p:nvSpPr>
          <p:cNvPr id="57" name="PlaceHolder 4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&lt;date/heure&gt;</a:t>
            </a:r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&lt;pied de page&gt;</a:t>
            </a:r>
          </a:p>
        </p:txBody>
      </p:sp>
      <p:sp>
        <p:nvSpPr>
          <p:cNvPr id="59" name="PlaceHolder 6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9F02568-BFF2-47FB-AB23-8585897F71E6}" type="slidenum">
              <a: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‹N°›</a:t>
            </a:fld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fr-FR" sz="3200" b="0" strike="noStrike" spc="-1">
                <a:solidFill>
                  <a:schemeClr val="dk1"/>
                </a:solidFill>
                <a:latin typeface="Calibri Light"/>
              </a:rPr>
              <a:t>Modifiez le style du titre</a:t>
            </a:r>
            <a:endParaRPr lang="fr-FR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chemeClr val="dk1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3200" b="0" strike="noStrike" spc="-1">
                <a:solidFill>
                  <a:schemeClr val="dk1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chemeClr val="dk1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3200" b="0" strike="noStrike" spc="-1">
                <a:solidFill>
                  <a:schemeClr val="dk1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chemeClr val="dk1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chemeClr val="dk1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chemeClr val="dk1"/>
                </a:solidFill>
                <a:latin typeface="Calibri"/>
              </a:rPr>
              <a:t>Septième niveau de plan</a:t>
            </a: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1600" b="0" strike="noStrike" spc="-1">
                <a:solidFill>
                  <a:schemeClr val="dk1"/>
                </a:solidFill>
                <a:latin typeface="Calibri"/>
              </a:rPr>
              <a:t>Cliquez pour modifier les styles du texte du masque</a:t>
            </a:r>
          </a:p>
        </p:txBody>
      </p:sp>
      <p:sp>
        <p:nvSpPr>
          <p:cNvPr id="63" name="PlaceHolder 4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&lt;date/heure&gt;</a:t>
            </a:r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" name="PlaceHolder 5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&lt;pied de page&gt;</a:t>
            </a:r>
          </a:p>
        </p:txBody>
      </p:sp>
      <p:sp>
        <p:nvSpPr>
          <p:cNvPr id="65" name="PlaceHolder 6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14615EF-A79F-4DEF-837C-99ED5734EA91}" type="slidenum">
              <a: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‹N°›</a:t>
            </a:fld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fr-FR" sz="4400" b="0" strike="noStrike" spc="-1">
                <a:solidFill>
                  <a:schemeClr val="dk1"/>
                </a:solidFill>
                <a:latin typeface="Calibri Light"/>
              </a:rPr>
              <a:t>Modifiez le style du titre</a:t>
            </a:r>
            <a:endParaRPr lang="fr-FR" sz="4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chemeClr val="dk1"/>
                </a:solidFill>
                <a:latin typeface="Calibri"/>
              </a:rPr>
              <a:t>Cliquez pour modifier les styles du texte du masque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>
                <a:solidFill>
                  <a:schemeClr val="dk1"/>
                </a:solidFill>
                <a:latin typeface="Calibri"/>
              </a:rPr>
              <a:t>Deuxième niveau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>
                <a:solidFill>
                  <a:schemeClr val="dk1"/>
                </a:solidFill>
                <a:latin typeface="Calibri"/>
              </a:rPr>
              <a:t>Troisième niveau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chemeClr val="dk1"/>
                </a:solidFill>
                <a:latin typeface="Calibri"/>
              </a:rPr>
              <a:t>Quatrième niveau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chemeClr val="dk1"/>
                </a:solidFill>
                <a:latin typeface="Calibri"/>
              </a:rPr>
              <a:t>Cinquième niveau</a:t>
            </a: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&lt;date/heure&gt;</a:t>
            </a:r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&lt;pied de page&gt;</a:t>
            </a: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293F70C-A604-4BEA-8FA4-D7EB2C41689E}" type="slidenum">
              <a: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‹N°›</a:t>
            </a:fld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fr-FR" sz="4400" b="0" strike="noStrike" spc="-1">
                <a:solidFill>
                  <a:schemeClr val="dk1"/>
                </a:solidFill>
                <a:latin typeface="Calibri Light"/>
              </a:rPr>
              <a:t>Modifiez le style du titre</a:t>
            </a:r>
            <a:endParaRPr lang="fr-FR" sz="4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chemeClr val="dk1"/>
                </a:solidFill>
                <a:latin typeface="Calibri"/>
              </a:rPr>
              <a:t>Cliquez pour modifier les styles du texte du masque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>
                <a:solidFill>
                  <a:schemeClr val="dk1"/>
                </a:solidFill>
                <a:latin typeface="Calibri"/>
              </a:rPr>
              <a:t>Deuxième niveau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>
                <a:solidFill>
                  <a:schemeClr val="dk1"/>
                </a:solidFill>
                <a:latin typeface="Calibri"/>
              </a:rPr>
              <a:t>Troisième niveau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chemeClr val="dk1"/>
                </a:solidFill>
                <a:latin typeface="Calibri"/>
              </a:rPr>
              <a:t>Quatrième niveau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chemeClr val="dk1"/>
                </a:solidFill>
                <a:latin typeface="Calibri"/>
              </a:rPr>
              <a:t>Cinquième niveau</a:t>
            </a: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&lt;date/heure&gt;</a:t>
            </a:r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&lt;pied de page&gt;</a:t>
            </a: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8A76979-B408-4282-B63A-6C8B27B6BEA7}" type="slidenum">
              <a: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‹N°›</a:t>
            </a:fld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fr-FR" sz="4400" b="0" strike="noStrike" spc="-1">
                <a:solidFill>
                  <a:schemeClr val="dk1"/>
                </a:solidFill>
                <a:latin typeface="Calibri Light"/>
              </a:rPr>
              <a:t>Modifiez le style du titre</a:t>
            </a:r>
            <a:endParaRPr lang="fr-FR" sz="4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chemeClr val="dk1"/>
                </a:solidFill>
                <a:latin typeface="Calibri"/>
              </a:rPr>
              <a:t>Cliquez pour modifier les styles du texte du masque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>
                <a:solidFill>
                  <a:schemeClr val="dk1"/>
                </a:solidFill>
                <a:latin typeface="Calibri"/>
              </a:rPr>
              <a:t>Deuxième niveau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>
                <a:solidFill>
                  <a:schemeClr val="dk1"/>
                </a:solidFill>
                <a:latin typeface="Calibri"/>
              </a:rPr>
              <a:t>Troisième niveau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chemeClr val="dk1"/>
                </a:solidFill>
                <a:latin typeface="Calibri"/>
              </a:rPr>
              <a:t>Quatrième niveau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chemeClr val="dk1"/>
                </a:solidFill>
                <a:latin typeface="Calibri"/>
              </a:rPr>
              <a:t>Cinquième niveau</a:t>
            </a:r>
          </a:p>
        </p:txBody>
      </p:sp>
      <p:sp>
        <p:nvSpPr>
          <p:cNvPr id="19" name="PlaceHolder 3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&lt;date/heure&gt;</a:t>
            </a:r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&lt;pied de page&gt;</a:t>
            </a:r>
          </a:p>
        </p:txBody>
      </p:sp>
      <p:sp>
        <p:nvSpPr>
          <p:cNvPr id="21" name="PlaceHolder 5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B3D19CF-39FE-40FE-9038-103437451061}" type="slidenum">
              <a: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‹N°›</a:t>
            </a:fld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fr-FR" sz="6000" b="0" strike="noStrike" spc="-1">
                <a:solidFill>
                  <a:schemeClr val="dk1"/>
                </a:solidFill>
                <a:latin typeface="Calibri Light"/>
              </a:rPr>
              <a:t>Modifiez le style du titre</a:t>
            </a:r>
            <a:endParaRPr lang="fr-FR" sz="60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4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Cliquez pour modifier les styles du texte du masque</a:t>
            </a:r>
            <a:endParaRPr lang="fr-FR" sz="2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&lt;date/heure&gt;</a:t>
            </a:r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&lt;pied de page&gt;</a:t>
            </a:r>
          </a:p>
        </p:txBody>
      </p:sp>
      <p:sp>
        <p:nvSpPr>
          <p:cNvPr id="28" name="PlaceHolder 5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DD5A4DD-4E16-41D2-BA06-52DAF363DC4D}" type="slidenum">
              <a: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‹N°›</a:t>
            </a:fld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fr-FR" sz="4400" b="0" strike="noStrike" spc="-1">
                <a:solidFill>
                  <a:schemeClr val="dk1"/>
                </a:solidFill>
                <a:latin typeface="Calibri Light"/>
              </a:rPr>
              <a:t>Modifiez le style du titre</a:t>
            </a:r>
            <a:endParaRPr lang="fr-FR" sz="4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chemeClr val="dk1"/>
                </a:solidFill>
                <a:latin typeface="Calibri"/>
              </a:rPr>
              <a:t>Cliquez pour modifier les styles du texte du masque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>
                <a:solidFill>
                  <a:schemeClr val="dk1"/>
                </a:solidFill>
                <a:latin typeface="Calibri"/>
              </a:rPr>
              <a:t>Deuxième niveau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>
                <a:solidFill>
                  <a:schemeClr val="dk1"/>
                </a:solidFill>
                <a:latin typeface="Calibri"/>
              </a:rPr>
              <a:t>Troisième niveau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chemeClr val="dk1"/>
                </a:solidFill>
                <a:latin typeface="Calibri"/>
              </a:rPr>
              <a:t>Quatrième niveau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chemeClr val="dk1"/>
                </a:solidFill>
                <a:latin typeface="Calibri"/>
              </a:rPr>
              <a:t>Cinquième niveau</a:t>
            </a: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chemeClr val="dk1"/>
                </a:solidFill>
                <a:latin typeface="Calibri"/>
              </a:rPr>
              <a:t>Cliquez pour modifier les styles du texte du masque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>
                <a:solidFill>
                  <a:schemeClr val="dk1"/>
                </a:solidFill>
                <a:latin typeface="Calibri"/>
              </a:rPr>
              <a:t>Deuxième niveau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>
                <a:solidFill>
                  <a:schemeClr val="dk1"/>
                </a:solidFill>
                <a:latin typeface="Calibri"/>
              </a:rPr>
              <a:t>Troisième niveau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chemeClr val="dk1"/>
                </a:solidFill>
                <a:latin typeface="Calibri"/>
              </a:rPr>
              <a:t>Quatrième niveau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chemeClr val="dk1"/>
                </a:solidFill>
                <a:latin typeface="Calibri"/>
              </a:rPr>
              <a:t>Cinquième niveau</a:t>
            </a:r>
          </a:p>
        </p:txBody>
      </p:sp>
      <p:sp>
        <p:nvSpPr>
          <p:cNvPr id="32" name="PlaceHolder 4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&lt;date/heure&gt;</a:t>
            </a:r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&lt;pied de page&gt;</a:t>
            </a:r>
          </a:p>
        </p:txBody>
      </p:sp>
      <p:sp>
        <p:nvSpPr>
          <p:cNvPr id="34" name="PlaceHolder 6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77338DD-64D4-40EE-9B01-3A9185E80CBD}" type="slidenum">
              <a: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‹N°›</a:t>
            </a:fld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fr-FR" sz="4400" b="0" strike="noStrike" spc="-1">
                <a:solidFill>
                  <a:schemeClr val="dk1"/>
                </a:solidFill>
                <a:latin typeface="Calibri Light"/>
              </a:rPr>
              <a:t>Modifiez le style du titre</a:t>
            </a:r>
            <a:endParaRPr lang="fr-FR" sz="4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400" b="1" strike="noStrike" spc="-1">
                <a:solidFill>
                  <a:schemeClr val="dk1"/>
                </a:solidFill>
                <a:latin typeface="Calibri"/>
              </a:rPr>
              <a:t>Cliquez pour modifier les styles du texte du masque</a:t>
            </a:r>
            <a:endParaRPr lang="fr-FR" sz="2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chemeClr val="dk1"/>
                </a:solidFill>
                <a:latin typeface="Calibri"/>
              </a:rPr>
              <a:t>Cliquez pour modifier les styles du texte du masque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>
                <a:solidFill>
                  <a:schemeClr val="dk1"/>
                </a:solidFill>
                <a:latin typeface="Calibri"/>
              </a:rPr>
              <a:t>Deuxième niveau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>
                <a:solidFill>
                  <a:schemeClr val="dk1"/>
                </a:solidFill>
                <a:latin typeface="Calibri"/>
              </a:rPr>
              <a:t>Troisième niveau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chemeClr val="dk1"/>
                </a:solidFill>
                <a:latin typeface="Calibri"/>
              </a:rPr>
              <a:t>Quatrième niveau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chemeClr val="dk1"/>
                </a:solidFill>
                <a:latin typeface="Calibri"/>
              </a:rPr>
              <a:t>Cinquième niveau</a:t>
            </a: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400" b="1" strike="noStrike" spc="-1">
                <a:solidFill>
                  <a:schemeClr val="dk1"/>
                </a:solidFill>
                <a:latin typeface="Calibri"/>
              </a:rPr>
              <a:t>Cliquez pour modifier les styles du texte du masque</a:t>
            </a:r>
            <a:endParaRPr lang="fr-FR" sz="2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chemeClr val="dk1"/>
                </a:solidFill>
                <a:latin typeface="Calibri"/>
              </a:rPr>
              <a:t>Cliquez pour modifier les styles du texte du masque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>
                <a:solidFill>
                  <a:schemeClr val="dk1"/>
                </a:solidFill>
                <a:latin typeface="Calibri"/>
              </a:rPr>
              <a:t>Deuxième niveau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>
                <a:solidFill>
                  <a:schemeClr val="dk1"/>
                </a:solidFill>
                <a:latin typeface="Calibri"/>
              </a:rPr>
              <a:t>Troisième niveau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chemeClr val="dk1"/>
                </a:solidFill>
                <a:latin typeface="Calibri"/>
              </a:rPr>
              <a:t>Quatrième niveau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chemeClr val="dk1"/>
                </a:solidFill>
                <a:latin typeface="Calibri"/>
              </a:rPr>
              <a:t>Cinquième niveau</a:t>
            </a:r>
          </a:p>
        </p:txBody>
      </p:sp>
      <p:sp>
        <p:nvSpPr>
          <p:cNvPr id="43" name="PlaceHolder 6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&lt;date/heure&gt;</a:t>
            </a:r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&lt;pied de page&gt;</a:t>
            </a:r>
          </a:p>
        </p:txBody>
      </p:sp>
      <p:sp>
        <p:nvSpPr>
          <p:cNvPr id="45" name="PlaceHolder 8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10CF7A5-E7B3-4873-92B4-57ADA0E244C9}" type="slidenum">
              <a: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‹N°›</a:t>
            </a:fld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fr-FR" sz="4400" b="0" strike="noStrike" spc="-1">
                <a:solidFill>
                  <a:schemeClr val="dk1"/>
                </a:solidFill>
                <a:latin typeface="Calibri Light"/>
              </a:rPr>
              <a:t>Modifiez le style du titre</a:t>
            </a:r>
            <a:endParaRPr lang="fr-FR" sz="4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&lt;date/heure&gt;</a:t>
            </a:r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&lt;pied de page&gt;</a:t>
            </a:r>
          </a:p>
        </p:txBody>
      </p:sp>
      <p:sp>
        <p:nvSpPr>
          <p:cNvPr id="49" name="PlaceHolder 4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A052B65-AE95-44B6-8C46-270889A6F0C8}" type="slidenum">
              <a: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‹N°›</a:t>
            </a:fld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&lt;date/heure&gt;</a:t>
            </a:r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&lt;pied de page&gt;</a:t>
            </a:r>
          </a:p>
        </p:txBody>
      </p:sp>
      <p:sp>
        <p:nvSpPr>
          <p:cNvPr id="53" name="PlaceHolder 3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6F52B55-91A5-41C7-8BBF-4C4EA57E6C2E}" type="slidenum">
              <a: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‹N°›</a:t>
            </a:fld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04920" y="744120"/>
            <a:ext cx="10472760" cy="584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440">
            <a:solidFill>
              <a:schemeClr val="accent1"/>
            </a:solidFill>
            <a:round/>
          </a:ln>
        </p:spPr>
        <p:txBody>
          <a:bodyPr lIns="91440" tIns="45720" rIns="91440" bIns="45720" anchor="b">
            <a:normAutofit fontScale="90000"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fr-FR" sz="4000" b="1" strike="noStrike" spc="-1">
                <a:solidFill>
                  <a:schemeClr val="dk1"/>
                </a:solidFill>
                <a:latin typeface="Calibri Light"/>
              </a:rPr>
              <a:t>Groupe scolaire : Saint Etienne de Crossey</a:t>
            </a:r>
            <a:endParaRPr lang="fr-FR" sz="40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67" name="Image 3" descr="Une image contenant texte, Police, capture d’écran, logo&#10;&#10;Description générée automatiquement"/>
          <p:cNvPicPr/>
          <p:nvPr/>
        </p:nvPicPr>
        <p:blipFill>
          <a:blip r:embed="rId4"/>
          <a:stretch/>
        </p:blipFill>
        <p:spPr>
          <a:xfrm>
            <a:off x="10955880" y="126360"/>
            <a:ext cx="1151280" cy="1381320"/>
          </a:xfrm>
          <a:prstGeom prst="rect">
            <a:avLst/>
          </a:prstGeom>
          <a:ln w="0">
            <a:solidFill>
              <a:srgbClr val="4472C4"/>
            </a:solidFill>
          </a:ln>
        </p:spPr>
      </p:pic>
      <p:sp>
        <p:nvSpPr>
          <p:cNvPr id="68" name="Titre 1"/>
          <p:cNvSpPr/>
          <p:nvPr/>
        </p:nvSpPr>
        <p:spPr>
          <a:xfrm>
            <a:off x="304920" y="1641960"/>
            <a:ext cx="11319480" cy="2226600"/>
          </a:xfrm>
          <a:prstGeom prst="rect">
            <a:avLst/>
          </a:prstGeom>
          <a:noFill/>
          <a:ln w="28575">
            <a:solidFill>
              <a:srgbClr val="4472C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fr-FR" sz="2400" b="1" strike="noStrike" spc="-1" dirty="0">
                <a:solidFill>
                  <a:schemeClr val="dk1"/>
                </a:solidFill>
                <a:latin typeface="Calibri"/>
              </a:rPr>
              <a:t>Quel constat de départ ? Quelle(s) difficulté(s) ou besoin(s) avez-vous observés ?</a:t>
            </a:r>
            <a:endParaRPr lang="fr-FR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2000" b="1" strike="noStrike" spc="-1" dirty="0">
                <a:solidFill>
                  <a:schemeClr val="dk1"/>
                </a:solidFill>
                <a:latin typeface="Calibri"/>
              </a:rPr>
              <a:t>Difficultés en géométrie lors des évaluations nationales de début d’année au CP</a:t>
            </a:r>
            <a:endParaRPr lang="fr-F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2000" b="1" spc="-1" dirty="0">
                <a:solidFill>
                  <a:schemeClr val="dk1"/>
                </a:solidFill>
                <a:latin typeface="Calibri"/>
              </a:rPr>
              <a:t>Difficultés à manipuler des formes complexes</a:t>
            </a:r>
            <a:endParaRPr lang="fr-F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2000" b="1" strike="noStrike" spc="-1" dirty="0">
                <a:solidFill>
                  <a:schemeClr val="dk1"/>
                </a:solidFill>
                <a:latin typeface="Calibri"/>
              </a:rPr>
              <a:t>…</a:t>
            </a:r>
            <a:endParaRPr lang="fr-F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2000" b="1" strike="noStrike" spc="-1" dirty="0">
                <a:solidFill>
                  <a:schemeClr val="dk1"/>
                </a:solidFill>
                <a:latin typeface="Calibri"/>
              </a:rPr>
              <a:t>…</a:t>
            </a:r>
            <a:endParaRPr lang="fr-FR" sz="20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endParaRPr lang="fr-FR" sz="2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endParaRPr lang="fr-FR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Titre 1"/>
          <p:cNvSpPr/>
          <p:nvPr/>
        </p:nvSpPr>
        <p:spPr>
          <a:xfrm>
            <a:off x="304920" y="4450320"/>
            <a:ext cx="11319480" cy="1626840"/>
          </a:xfrm>
          <a:prstGeom prst="rect">
            <a:avLst/>
          </a:prstGeom>
          <a:noFill/>
          <a:ln w="28575">
            <a:solidFill>
              <a:srgbClr val="4472C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fr-FR" sz="3000" b="1" strike="noStrike" spc="-1" dirty="0">
                <a:solidFill>
                  <a:srgbClr val="000000"/>
                </a:solidFill>
                <a:latin typeface="Calibri"/>
              </a:rPr>
              <a:t> Que vouliez-vous améliorer ou comprendre ?</a:t>
            </a:r>
            <a:r>
              <a:rPr lang="fr-FR" sz="1800" b="1" strike="noStrike" spc="-1" dirty="0">
                <a:solidFill>
                  <a:srgbClr val="000000"/>
                </a:solidFill>
                <a:latin typeface="Calibri"/>
              </a:rPr>
              <a:t> 	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2000" b="1" strike="noStrike" spc="-1" dirty="0">
                <a:solidFill>
                  <a:schemeClr val="dk1"/>
                </a:solidFill>
                <a:latin typeface="Calibri"/>
              </a:rPr>
              <a:t>Aider les élèves à utiliser de manière explicite leurs connaissances spatiales et géométriques pour résoudre un problème géométrique (assemblage, programme de construction)</a:t>
            </a:r>
            <a:endParaRPr lang="fr-F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2000" b="1" strike="noStrike" spc="-1" dirty="0">
                <a:solidFill>
                  <a:schemeClr val="dk1"/>
                </a:solidFill>
                <a:latin typeface="Calibri"/>
              </a:rPr>
              <a:t>Mettre en place une pratique guidée efficace</a:t>
            </a:r>
          </a:p>
          <a:p>
            <a:pPr marL="457200" indent="-457200" defTabSz="91440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2000" b="1" spc="-1" dirty="0">
                <a:solidFill>
                  <a:schemeClr val="dk1"/>
                </a:solidFill>
                <a:latin typeface="Calibri"/>
              </a:rPr>
              <a:t>Apporter un vocabulaire spécifique à la géométrie</a:t>
            </a:r>
            <a:endParaRPr lang="fr-FR" sz="20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endParaRPr lang="fr-FR" sz="2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endParaRPr lang="fr-FR" sz="2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endParaRPr lang="fr-FR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Flèche : bas 7"/>
          <p:cNvSpPr/>
          <p:nvPr/>
        </p:nvSpPr>
        <p:spPr>
          <a:xfrm>
            <a:off x="5609160" y="3868920"/>
            <a:ext cx="711000" cy="4568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fr-FR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1" name="ZoneTexte 8"/>
          <p:cNvSpPr/>
          <p:nvPr/>
        </p:nvSpPr>
        <p:spPr>
          <a:xfrm>
            <a:off x="4013280" y="0"/>
            <a:ext cx="6764400" cy="577440"/>
          </a:xfrm>
          <a:prstGeom prst="rect">
            <a:avLst/>
          </a:prstGeom>
          <a:solidFill>
            <a:srgbClr val="00B0F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3200" b="1" strike="noStrike" spc="-1">
                <a:solidFill>
                  <a:schemeClr val="lt1"/>
                </a:solidFill>
                <a:latin typeface="Calibri"/>
              </a:rPr>
              <a:t>Le point de départ et l’objectif</a:t>
            </a:r>
            <a:endParaRPr lang="fr-FR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" name="Rectangle 10"/>
          <p:cNvSpPr/>
          <p:nvPr/>
        </p:nvSpPr>
        <p:spPr>
          <a:xfrm>
            <a:off x="0" y="0"/>
            <a:ext cx="4012920" cy="584280"/>
          </a:xfrm>
          <a:prstGeom prst="rect">
            <a:avLst/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fr-FR" sz="2400" b="1" strike="noStrike" spc="-1">
                <a:solidFill>
                  <a:schemeClr val="lt1"/>
                </a:solidFill>
                <a:latin typeface="Calibri"/>
              </a:rPr>
              <a:t>Forum Voiron 3 – 17 juin 2026</a:t>
            </a:r>
            <a:endParaRPr lang="fr-FR" sz="24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" name="Voix 001(1).mp3" descr="Voix 001(1).mp3">
            <a:hlinkClick r:id="" action="ppaction://media"/>
            <a:extLst>
              <a:ext uri="{FF2B5EF4-FFF2-40B4-BE49-F238E27FC236}">
                <a16:creationId xmlns:a16="http://schemas.microsoft.com/office/drawing/2014/main" id="{BCC4A5D4-B619-6A38-FC47-BA524872BB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Image 3" descr="Une image contenant texte, Police, capture d’écran, logo&#10;&#10;Description générée automatiquement"/>
          <p:cNvPicPr/>
          <p:nvPr/>
        </p:nvPicPr>
        <p:blipFill>
          <a:blip r:embed="rId4"/>
          <a:stretch/>
        </p:blipFill>
        <p:spPr>
          <a:xfrm>
            <a:off x="10955880" y="126360"/>
            <a:ext cx="1151280" cy="1381320"/>
          </a:xfrm>
          <a:prstGeom prst="rect">
            <a:avLst/>
          </a:prstGeom>
          <a:ln w="0">
            <a:solidFill>
              <a:srgbClr val="4472C4"/>
            </a:solidFill>
          </a:ln>
        </p:spPr>
      </p:pic>
      <p:sp>
        <p:nvSpPr>
          <p:cNvPr id="74" name="Titre 1"/>
          <p:cNvSpPr/>
          <p:nvPr/>
        </p:nvSpPr>
        <p:spPr>
          <a:xfrm>
            <a:off x="334620" y="842990"/>
            <a:ext cx="10532160" cy="1911785"/>
          </a:xfrm>
          <a:prstGeom prst="rect">
            <a:avLst/>
          </a:prstGeom>
          <a:noFill/>
          <a:ln w="28575">
            <a:solidFill>
              <a:srgbClr val="4472C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fr-FR" sz="3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3200" b="1" strike="noStrike" spc="-1" dirty="0">
                <a:solidFill>
                  <a:srgbClr val="000000"/>
                </a:solidFill>
                <a:latin typeface="Calibri"/>
              </a:rPr>
              <a:t>Qu’avez-vous tenté ? </a:t>
            </a:r>
            <a:endParaRPr lang="fr-FR" sz="32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alibri"/>
              </a:rPr>
              <a:t>	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2000" b="0" strike="noStrike" spc="-1" dirty="0">
                <a:solidFill>
                  <a:schemeClr val="dk1"/>
                </a:solidFill>
                <a:latin typeface="Calibri"/>
              </a:rPr>
              <a:t>proposition de rituels de géométrie, </a:t>
            </a:r>
            <a:endParaRPr lang="fr-F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2000" b="0" strike="noStrike" spc="-1" dirty="0">
                <a:solidFill>
                  <a:schemeClr val="dk1"/>
                </a:solidFill>
                <a:latin typeface="Calibri"/>
              </a:rPr>
              <a:t>réalisation d’un programme de construction </a:t>
            </a:r>
          </a:p>
          <a:p>
            <a:pPr marL="457200" indent="-457200" defTabSz="91440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2000" spc="-1" dirty="0">
                <a:solidFill>
                  <a:schemeClr val="dk1"/>
                </a:solidFill>
                <a:latin typeface="Calibri"/>
              </a:rPr>
              <a:t>Élaboration d’un fichier de géométrie à utiliser en autonomie</a:t>
            </a:r>
          </a:p>
          <a:p>
            <a:pPr marL="457200" indent="-457200" defTabSz="91440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2000" b="0" strike="noStrike" spc="-1" dirty="0">
                <a:solidFill>
                  <a:schemeClr val="dk1"/>
                </a:solidFill>
                <a:latin typeface="Calibri"/>
              </a:rPr>
              <a:t>Jeu du portrait à partir de figures complexes</a:t>
            </a:r>
            <a:endParaRPr lang="fr-FR" sz="20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endParaRPr lang="fr-FR" sz="2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endParaRPr lang="fr-FR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Titre 1"/>
          <p:cNvSpPr/>
          <p:nvPr/>
        </p:nvSpPr>
        <p:spPr>
          <a:xfrm>
            <a:off x="334620" y="3172598"/>
            <a:ext cx="2848418" cy="1626840"/>
          </a:xfrm>
          <a:prstGeom prst="rect">
            <a:avLst/>
          </a:prstGeom>
          <a:noFill/>
          <a:ln w="28575">
            <a:solidFill>
              <a:srgbClr val="4472C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fr-FR" sz="2800" b="1" strike="noStrike" spc="-1" dirty="0">
                <a:solidFill>
                  <a:schemeClr val="dk1"/>
                </a:solidFill>
                <a:latin typeface="Calibri"/>
              </a:rPr>
              <a:t>Avec qui ?</a:t>
            </a:r>
            <a:endParaRPr lang="fr-FR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2000" b="0" strike="noStrike" spc="-1" dirty="0">
                <a:solidFill>
                  <a:schemeClr val="dk1"/>
                </a:solidFill>
                <a:latin typeface="Calibri"/>
              </a:rPr>
              <a:t>- Classe de PS/MS</a:t>
            </a:r>
          </a:p>
          <a:p>
            <a:pPr marL="457200" indent="-457200" defTabSz="91440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2000" spc="-1" dirty="0">
                <a:solidFill>
                  <a:schemeClr val="dk1"/>
                </a:solidFill>
                <a:latin typeface="Calibri"/>
              </a:rPr>
              <a:t>- Classe de CP</a:t>
            </a:r>
            <a:endParaRPr lang="fr-F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2000" spc="-1" dirty="0">
                <a:solidFill>
                  <a:schemeClr val="dk1"/>
                </a:solidFill>
                <a:latin typeface="Calibri"/>
              </a:rPr>
              <a:t>- Classe de CE2</a:t>
            </a:r>
          </a:p>
          <a:p>
            <a:pPr marL="457200" indent="-45720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2000" b="0" strike="noStrike" spc="-1" dirty="0">
                <a:solidFill>
                  <a:schemeClr val="dk1"/>
                </a:solidFill>
                <a:latin typeface="Calibri"/>
              </a:rPr>
              <a:t>- Classe de CM1-CM2</a:t>
            </a:r>
          </a:p>
          <a:p>
            <a:pPr marL="457200" indent="-457200" defTabSz="91440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endParaRPr lang="fr-FR" sz="2000" spc="-1" dirty="0">
              <a:solidFill>
                <a:schemeClr val="dk1"/>
              </a:solidFill>
              <a:latin typeface="Calibri"/>
            </a:endParaRPr>
          </a:p>
          <a:p>
            <a:pPr marL="457200" indent="-457200" defTabSz="91440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endParaRPr lang="fr-FR" sz="20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endParaRPr lang="fr-FR" sz="2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endParaRPr lang="fr-FR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ZoneTexte 8"/>
          <p:cNvSpPr/>
          <p:nvPr/>
        </p:nvSpPr>
        <p:spPr>
          <a:xfrm>
            <a:off x="4013280" y="0"/>
            <a:ext cx="6764400" cy="577440"/>
          </a:xfrm>
          <a:prstGeom prst="rect">
            <a:avLst/>
          </a:prstGeom>
          <a:solidFill>
            <a:srgbClr val="00B0F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3200" b="1" strike="noStrike" spc="-1">
                <a:solidFill>
                  <a:schemeClr val="lt1"/>
                </a:solidFill>
                <a:latin typeface="Calibri"/>
              </a:rPr>
              <a:t>La mise en œuvre</a:t>
            </a:r>
            <a:endParaRPr lang="fr-FR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Rectangle 10"/>
          <p:cNvSpPr/>
          <p:nvPr/>
        </p:nvSpPr>
        <p:spPr>
          <a:xfrm>
            <a:off x="0" y="0"/>
            <a:ext cx="4012920" cy="584280"/>
          </a:xfrm>
          <a:prstGeom prst="rect">
            <a:avLst/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fr-FR" sz="2400" b="1" strike="noStrike" spc="-1">
                <a:solidFill>
                  <a:schemeClr val="lt1"/>
                </a:solidFill>
                <a:latin typeface="Calibri"/>
              </a:rPr>
              <a:t>Forum Voiron 3 – 17 juin 2026</a:t>
            </a:r>
            <a:endParaRPr lang="fr-FR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" name="Titre 1"/>
          <p:cNvSpPr/>
          <p:nvPr/>
        </p:nvSpPr>
        <p:spPr>
          <a:xfrm>
            <a:off x="3403417" y="2883230"/>
            <a:ext cx="4141767" cy="3529143"/>
          </a:xfrm>
          <a:prstGeom prst="rect">
            <a:avLst/>
          </a:prstGeom>
          <a:noFill/>
          <a:ln w="28575">
            <a:solidFill>
              <a:srgbClr val="4472C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fr-FR" sz="1500" b="1" strike="noStrike" spc="-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?</a:t>
            </a:r>
            <a:endParaRPr lang="fr-FR" sz="1500" b="0" strike="noStrik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91440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1500" b="1" strike="noStrike" spc="-1" dirty="0">
                <a:solidFill>
                  <a:schemeClr val="dk1"/>
                </a:solidFill>
                <a:latin typeface="Arial" panose="020B0604020202020204" pitchFamily="34" charset="0"/>
                <a:ea typeface="Noto Sans CJK SC"/>
                <a:cs typeface="Arial" panose="020B0604020202020204" pitchFamily="34" charset="0"/>
              </a:rPr>
              <a:t>- CP </a:t>
            </a:r>
            <a:r>
              <a:rPr lang="fr-FR" sz="150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Noto Sans CJK SC"/>
                <a:cs typeface="Arial" panose="020B0604020202020204" pitchFamily="34" charset="0"/>
              </a:rPr>
              <a:t>: Suivre un programme de construction </a:t>
            </a:r>
            <a:r>
              <a:rPr lang="fr-FR" sz="1500" strike="noStrike" spc="-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(tracé de 3 figures géométriques sur du papier quadrillé), expliciter sa démarche</a:t>
            </a:r>
            <a:endParaRPr lang="fr-FR" sz="1500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91440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1500" b="1" strike="noStrike" spc="-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CM1/CM2 </a:t>
            </a:r>
            <a:r>
              <a:rPr lang="fr-FR" sz="1500" strike="noStrike" spc="-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Suivre un programme de construction d’une figure complexe réalisé à partir de triangles particuliers et quelconques dont les propriétés ont été étudiées préalablement. </a:t>
            </a:r>
          </a:p>
          <a:p>
            <a:pPr marL="457200" indent="-457200" defTabSz="91440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1500" b="1" spc="-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PS/MS </a:t>
            </a:r>
            <a:r>
              <a:rPr lang="fr-FR" sz="1500" spc="-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utilisation du matériel géométrique 1P 2P</a:t>
            </a:r>
            <a:endParaRPr lang="fr-FR" sz="1500" strike="noStrik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91440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1500" b="1" strike="noStrike" spc="-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CE2 : </a:t>
            </a:r>
            <a:r>
              <a:rPr lang="fr-FR" sz="1500" strike="noStrike" spc="-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découverte </a:t>
            </a:r>
            <a:r>
              <a:rPr lang="fr-FR" sz="1500" strike="noStrike" spc="-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deprogramme</a:t>
            </a:r>
            <a:r>
              <a:rPr lang="fr-FR" sz="1500" strike="noStrike" spc="-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construction en pratique guidée puis jeu d’association d’un programme de construction à la figure correspondante</a:t>
            </a:r>
            <a:endParaRPr lang="fr-FR" sz="1500" strike="noStrik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91440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1500" b="1" strike="noStrike" spc="-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1500" b="0" strike="noStrik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90000"/>
              </a:lnSpc>
            </a:pPr>
            <a:endParaRPr lang="fr-FR" sz="1500" b="0" strike="noStrik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90000"/>
              </a:lnSpc>
            </a:pPr>
            <a:endParaRPr lang="fr-FR" sz="1500" b="0" strike="noStrik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90000"/>
              </a:lnSpc>
            </a:pPr>
            <a:endParaRPr lang="fr-FR" sz="1500" b="0" strike="noStrik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itre 1"/>
          <p:cNvSpPr/>
          <p:nvPr/>
        </p:nvSpPr>
        <p:spPr>
          <a:xfrm>
            <a:off x="7765563" y="3332112"/>
            <a:ext cx="4141768" cy="2934652"/>
          </a:xfrm>
          <a:prstGeom prst="rect">
            <a:avLst/>
          </a:prstGeom>
          <a:noFill/>
          <a:ln w="28575">
            <a:solidFill>
              <a:srgbClr val="4472C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 fontScale="85000" lnSpcReduction="10000"/>
          </a:bodyPr>
          <a:lstStyle/>
          <a:p>
            <a:pPr defTabSz="914400">
              <a:lnSpc>
                <a:spcPct val="90000"/>
              </a:lnSpc>
            </a:pPr>
            <a:r>
              <a:rPr lang="fr-FR" sz="2800" b="1" strike="noStrike" spc="-1" dirty="0">
                <a:solidFill>
                  <a:schemeClr val="dk1"/>
                </a:solidFill>
                <a:latin typeface="Calibri"/>
              </a:rPr>
              <a:t>Sur quelle durée ?</a:t>
            </a:r>
            <a:endParaRPr lang="fr-FR" sz="2000" spc="-1" dirty="0">
              <a:solidFill>
                <a:schemeClr val="dk1"/>
              </a:solidFill>
              <a:latin typeface="Calibri"/>
            </a:endParaRPr>
          </a:p>
          <a:p>
            <a:pPr marL="457200" indent="-45720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2000" spc="-1" dirty="0">
                <a:solidFill>
                  <a:schemeClr val="dk1"/>
                </a:solidFill>
                <a:latin typeface="Calibri"/>
              </a:rPr>
              <a:t>PS/MS : régulièrement sur 2 mois</a:t>
            </a:r>
          </a:p>
          <a:p>
            <a:pPr marL="457200" indent="-457200" defTabSz="91440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2000" spc="-1" dirty="0">
                <a:solidFill>
                  <a:schemeClr val="dk1"/>
                </a:solidFill>
                <a:latin typeface="Calibri"/>
              </a:rPr>
              <a:t>CP : Rituels sur 2 semaines</a:t>
            </a:r>
          </a:p>
          <a:p>
            <a:pPr defTabSz="914400">
              <a:lnSpc>
                <a:spcPct val="90000"/>
              </a:lnSpc>
              <a:buClr>
                <a:srgbClr val="000000"/>
              </a:buClr>
            </a:pPr>
            <a:r>
              <a:rPr lang="fr-FR" sz="2000" b="0" strike="noStrike" spc="-1" dirty="0">
                <a:solidFill>
                  <a:schemeClr val="dk1"/>
                </a:solidFill>
                <a:latin typeface="Calibri"/>
              </a:rPr>
              <a:t>+ 1 séance </a:t>
            </a:r>
            <a:r>
              <a:rPr lang="fr-FR" sz="2000" spc="-1" dirty="0">
                <a:solidFill>
                  <a:schemeClr val="dk1"/>
                </a:solidFill>
                <a:latin typeface="Calibri"/>
              </a:rPr>
              <a:t>avec un</a:t>
            </a:r>
            <a:r>
              <a:rPr lang="fr-FR" sz="2000" b="0" strike="noStrike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fr-FR" sz="2000" spc="-1" dirty="0">
                <a:solidFill>
                  <a:schemeClr val="dk1"/>
                </a:solidFill>
                <a:latin typeface="Calibri"/>
              </a:rPr>
              <a:t>programme de construction plus complexe</a:t>
            </a:r>
          </a:p>
          <a:p>
            <a:pPr marL="457200" indent="-457200" defTabSz="91440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2000" spc="-1" dirty="0">
                <a:solidFill>
                  <a:schemeClr val="dk1"/>
                </a:solidFill>
                <a:latin typeface="Calibri"/>
              </a:rPr>
              <a:t>CE2 : rituels sur 1 mois + 2 séances de modelage/pratique guidée et échanges entre élèves de 45 min</a:t>
            </a:r>
          </a:p>
          <a:p>
            <a:pPr defTabSz="914400">
              <a:lnSpc>
                <a:spcPct val="90000"/>
              </a:lnSpc>
              <a:buClr>
                <a:srgbClr val="000000"/>
              </a:buClr>
            </a:pPr>
            <a:r>
              <a:rPr lang="fr-FR" sz="2000" spc="-1" dirty="0">
                <a:solidFill>
                  <a:schemeClr val="dk1"/>
                </a:solidFill>
                <a:latin typeface="Calibri"/>
              </a:rPr>
              <a:t>         Utilisation du fichier en autonomie                         jusqu’à la fin de l’année</a:t>
            </a:r>
          </a:p>
          <a:p>
            <a:pPr marL="457200" indent="-457200" defTabSz="91440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2000" b="0" strike="noStrike" spc="-1" dirty="0">
                <a:solidFill>
                  <a:schemeClr val="dk1"/>
                </a:solidFill>
                <a:latin typeface="Calibri"/>
              </a:rPr>
              <a:t>CM1/CM2 : Rituel de constructions de triangles sur 2 semaines + 3 séances de programme de construction</a:t>
            </a:r>
          </a:p>
          <a:p>
            <a:pPr marL="457200" indent="-457200" defTabSz="91440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endParaRPr lang="fr-FR" sz="2000" spc="-1" dirty="0">
              <a:solidFill>
                <a:schemeClr val="dk1"/>
              </a:solidFill>
              <a:latin typeface="Calibri"/>
            </a:endParaRPr>
          </a:p>
          <a:p>
            <a:pPr marL="457200" indent="-457200" defTabSz="91440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endParaRPr lang="fr-FR" sz="2000" b="0" strike="noStrike" spc="-1" dirty="0">
              <a:solidFill>
                <a:schemeClr val="dk1"/>
              </a:solidFill>
              <a:latin typeface="Calibri"/>
            </a:endParaRPr>
          </a:p>
          <a:p>
            <a:pPr marL="457200" indent="-457200" defTabSz="91440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endParaRPr lang="fr-FR" sz="20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endParaRPr lang="fr-FR" sz="2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endParaRPr lang="fr-FR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Voix 002.mp3" descr="Voix 002.mp3">
            <a:hlinkClick r:id="" action="ppaction://media"/>
            <a:extLst>
              <a:ext uri="{FF2B5EF4-FFF2-40B4-BE49-F238E27FC236}">
                <a16:creationId xmlns:a16="http://schemas.microsoft.com/office/drawing/2014/main" id="{B3350189-C9AF-C715-D6DF-6D8ACA3A5F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13800" y="1589072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1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age 3" descr="Une image contenant texte, Police, capture d’écran, logo&#10;&#10;Description générée automatiquement"/>
          <p:cNvPicPr/>
          <p:nvPr/>
        </p:nvPicPr>
        <p:blipFill>
          <a:blip r:embed="rId4"/>
          <a:stretch/>
        </p:blipFill>
        <p:spPr>
          <a:xfrm>
            <a:off x="10938960" y="50040"/>
            <a:ext cx="1151280" cy="1381320"/>
          </a:xfrm>
          <a:prstGeom prst="rect">
            <a:avLst/>
          </a:prstGeom>
          <a:ln w="0">
            <a:solidFill>
              <a:srgbClr val="4472C4"/>
            </a:solidFill>
          </a:ln>
        </p:spPr>
      </p:pic>
      <p:sp>
        <p:nvSpPr>
          <p:cNvPr id="81" name="Titre 1"/>
          <p:cNvSpPr/>
          <p:nvPr/>
        </p:nvSpPr>
        <p:spPr>
          <a:xfrm>
            <a:off x="211680" y="1508400"/>
            <a:ext cx="5613120" cy="3123720"/>
          </a:xfrm>
          <a:prstGeom prst="rect">
            <a:avLst/>
          </a:prstGeom>
          <a:noFill/>
          <a:ln w="28575">
            <a:solidFill>
              <a:srgbClr val="4472C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 fontScale="92500" lnSpcReduction="10000"/>
          </a:bodyPr>
          <a:lstStyle/>
          <a:p>
            <a:pPr defTabSz="914400">
              <a:lnSpc>
                <a:spcPct val="90000"/>
              </a:lnSpc>
            </a:pPr>
            <a:r>
              <a:rPr lang="fr-FR" sz="2800" b="1" strike="noStrike" spc="-1" dirty="0">
                <a:solidFill>
                  <a:srgbClr val="000000"/>
                </a:solidFill>
                <a:latin typeface="Calibri"/>
              </a:rPr>
              <a:t>Quelles réussites ?</a:t>
            </a:r>
            <a:endParaRPr lang="fr-FR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2800" b="1" strike="noStrike" spc="-1" dirty="0">
                <a:solidFill>
                  <a:srgbClr val="000000"/>
                </a:solidFill>
                <a:latin typeface="Calibri"/>
              </a:rPr>
              <a:t>Motivation des élèves </a:t>
            </a:r>
          </a:p>
          <a:p>
            <a:pPr marL="457200" indent="-457200" defTabSz="91440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2800" b="1" spc="-1" dirty="0">
                <a:solidFill>
                  <a:srgbClr val="000000"/>
                </a:solidFill>
                <a:latin typeface="Calibri"/>
              </a:rPr>
              <a:t>Amélioration des tracés</a:t>
            </a:r>
            <a:endParaRPr lang="fr-FR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2800" b="1" spc="-1" dirty="0">
                <a:solidFill>
                  <a:srgbClr val="000000"/>
                </a:solidFill>
                <a:latin typeface="Calibri"/>
              </a:rPr>
              <a:t>Peu d’erreurs </a:t>
            </a:r>
          </a:p>
          <a:p>
            <a:pPr marL="457200" indent="-457200" defTabSz="91440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2800" b="1" strike="noStrike" spc="-1" dirty="0">
                <a:solidFill>
                  <a:srgbClr val="000000"/>
                </a:solidFill>
                <a:latin typeface="Calibri"/>
              </a:rPr>
              <a:t>Meilleure aisance à utiliser le vocabulaire et les outils de la géométrie</a:t>
            </a:r>
          </a:p>
          <a:p>
            <a:pPr marL="457200" indent="-457200" defTabSz="91440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2800" b="1" spc="-1" dirty="0">
                <a:solidFill>
                  <a:srgbClr val="000000"/>
                </a:solidFill>
                <a:latin typeface="Calibri"/>
              </a:rPr>
              <a:t>Prise d’autonomie face à un programme de construction</a:t>
            </a:r>
            <a:endParaRPr lang="fr-FR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ZoneTexte 8"/>
          <p:cNvSpPr/>
          <p:nvPr/>
        </p:nvSpPr>
        <p:spPr>
          <a:xfrm>
            <a:off x="4013280" y="0"/>
            <a:ext cx="6764400" cy="577440"/>
          </a:xfrm>
          <a:prstGeom prst="rect">
            <a:avLst/>
          </a:prstGeom>
          <a:solidFill>
            <a:srgbClr val="00B0F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3200" b="1" strike="noStrike" spc="-1">
                <a:solidFill>
                  <a:schemeClr val="lt1"/>
                </a:solidFill>
                <a:latin typeface="Calibri"/>
              </a:rPr>
              <a:t>Les 1ères observations</a:t>
            </a:r>
            <a:endParaRPr lang="fr-FR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" name="Rectangle 10"/>
          <p:cNvSpPr/>
          <p:nvPr/>
        </p:nvSpPr>
        <p:spPr>
          <a:xfrm>
            <a:off x="0" y="0"/>
            <a:ext cx="4012920" cy="584280"/>
          </a:xfrm>
          <a:prstGeom prst="rect">
            <a:avLst/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fr-FR" sz="2400" b="1" strike="noStrike" spc="-1">
                <a:solidFill>
                  <a:schemeClr val="lt1"/>
                </a:solidFill>
                <a:latin typeface="Calibri"/>
              </a:rPr>
              <a:t>Forum Voiron 3 – 17 juin 2026</a:t>
            </a:r>
            <a:endParaRPr lang="fr-FR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Titre 1"/>
          <p:cNvSpPr/>
          <p:nvPr/>
        </p:nvSpPr>
        <p:spPr>
          <a:xfrm>
            <a:off x="6125760" y="1493280"/>
            <a:ext cx="5680800" cy="3153600"/>
          </a:xfrm>
          <a:prstGeom prst="rect">
            <a:avLst/>
          </a:prstGeom>
          <a:noFill/>
          <a:ln w="28575">
            <a:solidFill>
              <a:srgbClr val="4472C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 lnSpcReduction="10000"/>
          </a:bodyPr>
          <a:lstStyle/>
          <a:p>
            <a:pPr defTabSz="914400">
              <a:lnSpc>
                <a:spcPct val="90000"/>
              </a:lnSpc>
            </a:pPr>
            <a:r>
              <a:rPr lang="fr-FR" sz="2800" b="1" strike="noStrike" spc="-1" dirty="0">
                <a:solidFill>
                  <a:srgbClr val="000000"/>
                </a:solidFill>
                <a:latin typeface="Calibri"/>
              </a:rPr>
              <a:t>Quelles limites ?</a:t>
            </a:r>
            <a:endParaRPr lang="fr-FR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2800" b="1" spc="-1" dirty="0">
                <a:solidFill>
                  <a:srgbClr val="000000"/>
                </a:solidFill>
                <a:latin typeface="Calibri"/>
              </a:rPr>
              <a:t>Le temps</a:t>
            </a:r>
            <a:endParaRPr lang="fr-FR" sz="2800" spc="-1" dirty="0">
              <a:solidFill>
                <a:srgbClr val="000000"/>
              </a:solidFill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2800" b="0" strike="noStrike" spc="-1" dirty="0">
                <a:solidFill>
                  <a:srgbClr val="000000"/>
                </a:solidFill>
                <a:latin typeface="Arial"/>
              </a:rPr>
              <a:t>Les élèves dyspraxiques ne peuvent pas être pleinement autonomes sur ces activités (sauf ceux équipés d’ordinateur).</a:t>
            </a:r>
          </a:p>
          <a:p>
            <a:pPr marL="457200" indent="-457200" defTabSz="91440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2800" spc="-1" dirty="0">
                <a:solidFill>
                  <a:srgbClr val="000000"/>
                </a:solidFill>
                <a:latin typeface="Arial"/>
              </a:rPr>
              <a:t>L’attention des élèves</a:t>
            </a:r>
            <a:endParaRPr lang="fr-FR" sz="2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endParaRPr lang="fr-FR" sz="2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endParaRPr lang="fr-FR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ZoneTexte 9"/>
          <p:cNvSpPr/>
          <p:nvPr/>
        </p:nvSpPr>
        <p:spPr>
          <a:xfrm>
            <a:off x="3249000" y="733680"/>
            <a:ext cx="6142320" cy="54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3000" b="1" strike="noStrike" spc="-1">
                <a:solidFill>
                  <a:srgbClr val="000000"/>
                </a:solidFill>
                <a:latin typeface="Calibri"/>
              </a:rPr>
              <a:t>Qu’est-ce que cela a changé ? </a:t>
            </a:r>
            <a:endParaRPr lang="fr-FR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Titre 1"/>
          <p:cNvSpPr/>
          <p:nvPr/>
        </p:nvSpPr>
        <p:spPr>
          <a:xfrm>
            <a:off x="1998000" y="4880880"/>
            <a:ext cx="9808200" cy="1379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4472C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fr-FR" sz="2000" b="1" strike="noStrike" spc="-1" dirty="0">
                <a:solidFill>
                  <a:srgbClr val="000000"/>
                </a:solidFill>
                <a:latin typeface="Calibri"/>
              </a:rPr>
              <a:t>Quels sont les besoins en formation /en accompagnement de l’équipe ? </a:t>
            </a:r>
            <a:endParaRPr lang="fr-FR" sz="2000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endParaRPr lang="fr-FR" sz="2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endParaRPr lang="fr-FR" sz="2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endParaRPr lang="fr-FR" sz="2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endParaRPr lang="fr-FR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Titre 1"/>
          <p:cNvSpPr/>
          <p:nvPr/>
        </p:nvSpPr>
        <p:spPr>
          <a:xfrm>
            <a:off x="211680" y="4880880"/>
            <a:ext cx="321480" cy="1379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4472C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vert270" anchor="ctr">
            <a:normAutofit fontScale="25000" lnSpcReduction="20000"/>
          </a:bodyPr>
          <a:lstStyle/>
          <a:p>
            <a:pPr defTabSz="914400">
              <a:lnSpc>
                <a:spcPct val="90000"/>
              </a:lnSpc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</a:pPr>
            <a:r>
              <a:rPr lang="fr-FR" sz="8000" b="1" strike="noStrike" spc="-1">
                <a:solidFill>
                  <a:srgbClr val="000000"/>
                </a:solidFill>
                <a:latin typeface="Calibri"/>
              </a:rPr>
              <a:t>2026/2027</a:t>
            </a:r>
            <a:endParaRPr lang="fr-FR" sz="80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Titre 1"/>
          <p:cNvSpPr/>
          <p:nvPr/>
        </p:nvSpPr>
        <p:spPr>
          <a:xfrm>
            <a:off x="660240" y="4880880"/>
            <a:ext cx="1218960" cy="1379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4472C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fr-FR" sz="2000" b="1" strike="noStrike" spc="-1">
                <a:solidFill>
                  <a:srgbClr val="000000"/>
                </a:solidFill>
                <a:latin typeface="Calibri"/>
              </a:rPr>
              <a:t>Pour aller plus loin…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Voix 003.mp3" descr="Voix 003.mp3">
            <a:hlinkClick r:id="" action="ppaction://media"/>
            <a:extLst>
              <a:ext uri="{FF2B5EF4-FFF2-40B4-BE49-F238E27FC236}">
                <a16:creationId xmlns:a16="http://schemas.microsoft.com/office/drawing/2014/main" id="{503D0D79-0915-7F1E-23DA-8DBEDF90AD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82680" y="5311520"/>
            <a:ext cx="812800" cy="812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427</Words>
  <Application>Microsoft Macintosh PowerPoint</Application>
  <PresentationFormat>Grand écran</PresentationFormat>
  <Paragraphs>64</Paragraphs>
  <Slides>3</Slides>
  <Notes>0</Notes>
  <HiddenSlides>0</HiddenSlides>
  <MMClips>3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11</vt:i4>
      </vt:variant>
      <vt:variant>
        <vt:lpstr>Titres des diapositives</vt:lpstr>
      </vt:variant>
      <vt:variant>
        <vt:i4>3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Times New Roman</vt:lpstr>
      <vt:lpstr>Wingdings</vt:lpstr>
      <vt:lpstr>Thème Office</vt:lpstr>
      <vt:lpstr>Thème Office</vt:lpstr>
      <vt:lpstr>Thème Office</vt:lpstr>
      <vt:lpstr>Thème Office</vt:lpstr>
      <vt:lpstr>Thème Office</vt:lpstr>
      <vt:lpstr>Thème Office</vt:lpstr>
      <vt:lpstr>Thème Office</vt:lpstr>
      <vt:lpstr>Thème Office</vt:lpstr>
      <vt:lpstr>Thème Office</vt:lpstr>
      <vt:lpstr>Thème Office</vt:lpstr>
      <vt:lpstr>Thème Office</vt:lpstr>
      <vt:lpstr>Groupe scolaire : Saint Etienne de Crossey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Groupe scolaire :</dc:title>
  <dc:subject/>
  <dc:creator>JACOLIN Nelly</dc:creator>
  <dc:description/>
  <cp:lastModifiedBy>POSZWA olivier</cp:lastModifiedBy>
  <cp:revision>14</cp:revision>
  <dcterms:created xsi:type="dcterms:W3CDTF">2026-05-05T11:55:38Z</dcterms:created>
  <dcterms:modified xsi:type="dcterms:W3CDTF">2026-05-31T19:07:36Z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1</vt:i4>
  </property>
  <property fmtid="{D5CDD505-2E9C-101B-9397-08002B2CF9AE}" pid="3" name="PresentationFormat">
    <vt:lpwstr>Grand écran</vt:lpwstr>
  </property>
  <property fmtid="{D5CDD505-2E9C-101B-9397-08002B2CF9AE}" pid="4" name="Slides">
    <vt:i4>3</vt:i4>
  </property>
</Properties>
</file>