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media/media2.m4a" ContentType="audio/mp4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lang="fr-FR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6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8F6DD5A-5598-4734-AEC4-13B75D5615B0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fr-F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D97CB99-5FDC-4A7E-8CB1-30D44C35A553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lang="fr-F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fr-F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2FCD155-15BC-4706-B8D1-FEC0229984BF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C9D9286-DA09-4B8E-9630-6435687616F1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DB1B037-EE3A-4DED-B77D-2CBE58F791B0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C92822-4716-4C6D-B2C9-51285FCAA0EA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6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fr-FR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6A45A49-0852-4D1F-85CA-D56E52306F37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7F5DF1B-549A-44B3-BCF8-FC4D8D82B8C9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fr-F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fr-F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lang="fr-F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lang="fr-F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lang="fr-F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lang="fr-F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FBC478C-F336-4E36-9DEF-254006F25DC7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lang="fr-F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0AC6E41-7D7A-48CF-A721-C9A0619C6E9B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AA90D15-03FA-4E0B-99EA-5551B0114EA3}" type="slidenum">
              <a:rPr lang="fr-FR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lang="fr-F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audio" Target="../media/media2.m4a"/><Relationship Id="rId3" Type="http://schemas.microsoft.com/office/2007/relationships/media" Target="../media/media2.m4a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920" y="744120"/>
            <a:ext cx="10472760" cy="5842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440">
            <a:solidFill>
              <a:schemeClr val="accent1"/>
            </a:solidFill>
            <a:round/>
          </a:ln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90000"/>
              </a:lnSpc>
              <a:buNone/>
            </a:pPr>
            <a:r>
              <a:rPr lang="fr-FR" sz="40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Groupe scolaire : </a:t>
            </a:r>
            <a:endParaRPr lang="fr-F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1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55880" y="126360"/>
            <a:ext cx="1151280" cy="1381320"/>
          </a:xfrm>
          <a:prstGeom prst="rect">
            <a:avLst/>
          </a:prstGeom>
          <a:noFill/>
          <a:ln w="0">
            <a:solidFill>
              <a:srgbClr val="4472c4"/>
            </a:solidFill>
          </a:ln>
        </p:spPr>
      </p:pic>
      <p:sp>
        <p:nvSpPr>
          <p:cNvPr id="62" name="Titre 1"/>
          <p:cNvSpPr/>
          <p:nvPr/>
        </p:nvSpPr>
        <p:spPr>
          <a:xfrm>
            <a:off x="304920" y="1641960"/>
            <a:ext cx="11319480" cy="222660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Quel constat de départ ? Quelle(s) difficulté(s) ou besoin(s) avez-vous observés ?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La méthodologie : comprendre les informations essentielles pour résoudre le probème et comprendre comment je m’y prends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La difficulté à comprendre l’énoncé du problème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2a6099"/>
                </a:highlight>
                <a:uFillTx/>
                <a:latin typeface="Calibri"/>
              </a:rPr>
              <a:t>En MS, il faut favoriser la compréhension des opérations afin de faciliter l’entrée dans les activités numériques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2a6099"/>
                </a:highlight>
                <a:uFillTx/>
                <a:latin typeface="Calibri"/>
              </a:rPr>
              <a:t>Retirer un ou plusieurs éléments à une collection n’était pas abordé en MS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Titre 1"/>
          <p:cNvSpPr/>
          <p:nvPr/>
        </p:nvSpPr>
        <p:spPr>
          <a:xfrm>
            <a:off x="304920" y="4450320"/>
            <a:ext cx="1131948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30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Que vouliez-vous améliorer ou comprendre ?</a:t>
            </a: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	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Nous souhaitons améliorer les techniques de résolution des problèmes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u="none" strike="noStrike">
                <a:solidFill>
                  <a:schemeClr val="dk1"/>
                </a:solidFill>
                <a:effectLst/>
                <a:highlight>
                  <a:srgbClr val="2a6099"/>
                </a:highlight>
                <a:uFillTx/>
                <a:latin typeface="Calibri"/>
              </a:rPr>
              <a:t>Les faits numériques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Flèche : bas 7"/>
          <p:cNvSpPr/>
          <p:nvPr/>
        </p:nvSpPr>
        <p:spPr>
          <a:xfrm>
            <a:off x="5609160" y="3868920"/>
            <a:ext cx="711000" cy="45684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5" name="ZoneTexte 8"/>
          <p:cNvSpPr/>
          <p:nvPr/>
        </p:nvSpPr>
        <p:spPr>
          <a:xfrm>
            <a:off x="4013280" y="0"/>
            <a:ext cx="6764400" cy="58428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fr-FR" sz="32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Le point de départ et l’objectif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fr-FR" sz="24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lang="fr-FR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55880" y="126360"/>
            <a:ext cx="1151280" cy="1381320"/>
          </a:xfrm>
          <a:prstGeom prst="rect">
            <a:avLst/>
          </a:prstGeom>
          <a:noFill/>
          <a:ln w="0">
            <a:solidFill>
              <a:srgbClr val="4472c4"/>
            </a:solidFill>
          </a:ln>
        </p:spPr>
      </p:pic>
      <p:sp>
        <p:nvSpPr>
          <p:cNvPr id="68" name="Titre 1"/>
          <p:cNvSpPr/>
          <p:nvPr/>
        </p:nvSpPr>
        <p:spPr>
          <a:xfrm>
            <a:off x="627840" y="1319760"/>
            <a:ext cx="10532160" cy="26402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32500" lnSpcReduction="19999"/>
          </a:bodyPr>
          <a:p>
            <a:pPr defTabSz="914400">
              <a:lnSpc>
                <a:spcPct val="90000"/>
              </a:lnSpc>
            </a:pPr>
            <a:r>
              <a:rPr lang="fr-FR" sz="3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fr-FR" sz="5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Qu’avez-vous tenté ?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r>
              <a:rPr lang="fr-FR" sz="5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Mettre en place une méthodologie pour la résolution des problèmes,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r>
              <a:rPr lang="fr-FR" sz="5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	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1.J’écoute le problème / Je ne fais rien (ni dessin, ni prise de jeton)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2. J’imagine l’histoire, de quoi, de qui ça parle (se faire le film) :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3.Je me concentre, je réfléchis seul :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4.Je peux prendre du matériel, dessiner, utiliser mes doigts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5.J’ai trouvé une solution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Mettre ces étapes sous la forme d’un petit guide / une trame que l’on suit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itre 1"/>
          <p:cNvSpPr/>
          <p:nvPr/>
        </p:nvSpPr>
        <p:spPr>
          <a:xfrm>
            <a:off x="34704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Avec qui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ZoneTexte 8"/>
          <p:cNvSpPr/>
          <p:nvPr/>
        </p:nvSpPr>
        <p:spPr>
          <a:xfrm>
            <a:off x="4013280" y="0"/>
            <a:ext cx="6764400" cy="58428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fr-FR" sz="32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La mise en œuvre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fr-FR" sz="24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lang="fr-FR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itre 1"/>
          <p:cNvSpPr/>
          <p:nvPr/>
        </p:nvSpPr>
        <p:spPr>
          <a:xfrm>
            <a:off x="408096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Comment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Titre 1"/>
          <p:cNvSpPr/>
          <p:nvPr/>
        </p:nvSpPr>
        <p:spPr>
          <a:xfrm>
            <a:off x="781488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Sur quelle durée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…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 1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55880" y="126360"/>
            <a:ext cx="1151280" cy="1381320"/>
          </a:xfrm>
          <a:prstGeom prst="rect">
            <a:avLst/>
          </a:prstGeom>
          <a:noFill/>
          <a:ln w="0">
            <a:solidFill>
              <a:srgbClr val="4472c4"/>
            </a:solidFill>
          </a:ln>
        </p:spPr>
      </p:pic>
      <p:sp>
        <p:nvSpPr>
          <p:cNvPr id="75" name="Titre 2"/>
          <p:cNvSpPr/>
          <p:nvPr/>
        </p:nvSpPr>
        <p:spPr>
          <a:xfrm>
            <a:off x="627840" y="1319760"/>
            <a:ext cx="10532160" cy="26402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32500" lnSpcReduction="19999"/>
          </a:bodyPr>
          <a:p>
            <a:pPr defTabSz="914400">
              <a:lnSpc>
                <a:spcPct val="90000"/>
              </a:lnSpc>
            </a:pPr>
            <a:r>
              <a:rPr lang="fr-FR" sz="3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fr-FR" sz="5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Qu’avez-vous tenté ?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r>
              <a:rPr lang="fr-FR" sz="5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Mettre en place une méthodologie pour la résolution des problèmes,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r>
              <a:rPr lang="fr-FR" sz="5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	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1.J’écoute le problème / Je ne fais rien (ni dessin, ni prise de jeton)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2. J’imagine l’histoire, de quoi, de qui ça parle (se faire le film) :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3.Je me concentre, je réfléchis seul :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4.Je peux prendre du matériel, dessiner, utiliser mes doigts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5.J’ai trouvé une solution 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5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Mettre ces étapes sous la forme d’un petit guide / une trame que l’on suit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Titre 3"/>
          <p:cNvSpPr/>
          <p:nvPr/>
        </p:nvSpPr>
        <p:spPr>
          <a:xfrm>
            <a:off x="34704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Avec qui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LA PE avec les élèves de la classe de GS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ZoneTexte 1"/>
          <p:cNvSpPr/>
          <p:nvPr/>
        </p:nvSpPr>
        <p:spPr>
          <a:xfrm>
            <a:off x="4013280" y="0"/>
            <a:ext cx="6764400" cy="57816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fr-FR" sz="32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La mise en œuvre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1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fr-FR" sz="24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lang="fr-FR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Titre 4"/>
          <p:cNvSpPr/>
          <p:nvPr/>
        </p:nvSpPr>
        <p:spPr>
          <a:xfrm>
            <a:off x="408096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85000" lnSpcReduction="9999"/>
          </a:bodyPr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Comment ? </a:t>
            </a:r>
            <a:r>
              <a:rPr lang="fr-FR" sz="1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Deux temps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en atelier dirigé avec un groupe hétérogène de 5 à 6 élèves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En groupe classe sous forme de rituel pour la reprise et la systématisation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itre 5"/>
          <p:cNvSpPr/>
          <p:nvPr/>
        </p:nvSpPr>
        <p:spPr>
          <a:xfrm>
            <a:off x="7814880" y="4137480"/>
            <a:ext cx="3572640" cy="162684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Sur quelle durée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Atelier dirigé de 20 à 30 minutes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Rituel de 5 à 10 minutes,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Répétition au long de l’année pour une réactivation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 3" descr="Une image contenant texte, Police, capture d’écran, logo&#10;&#10;Description générée automatiquement"/>
          <p:cNvPicPr/>
          <p:nvPr/>
        </p:nvPicPr>
        <p:blipFill>
          <a:blip r:embed="rId1"/>
          <a:stretch/>
        </p:blipFill>
        <p:spPr>
          <a:xfrm>
            <a:off x="10938960" y="50040"/>
            <a:ext cx="1151280" cy="1381320"/>
          </a:xfrm>
          <a:prstGeom prst="rect">
            <a:avLst/>
          </a:prstGeom>
          <a:noFill/>
          <a:ln w="0">
            <a:solidFill>
              <a:srgbClr val="4472c4"/>
            </a:solidFill>
          </a:ln>
        </p:spPr>
      </p:pic>
      <p:sp>
        <p:nvSpPr>
          <p:cNvPr id="82" name="Titre 1"/>
          <p:cNvSpPr/>
          <p:nvPr/>
        </p:nvSpPr>
        <p:spPr>
          <a:xfrm>
            <a:off x="211680" y="1508400"/>
            <a:ext cx="5613120" cy="312372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Quelles réussites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La méthodologie se met en place afin de résoudre activement et individuellement des problèmes mathématiques,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…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ZoneTexte 8"/>
          <p:cNvSpPr/>
          <p:nvPr/>
        </p:nvSpPr>
        <p:spPr>
          <a:xfrm>
            <a:off x="4013280" y="0"/>
            <a:ext cx="6764400" cy="584280"/>
          </a:xfrm>
          <a:prstGeom prst="rect">
            <a:avLst/>
          </a:prstGeom>
          <a:solidFill>
            <a:srgbClr val="00b0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fr-FR" sz="32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Les 1ères observations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Rectangle 10"/>
          <p:cNvSpPr/>
          <p:nvPr/>
        </p:nvSpPr>
        <p:spPr>
          <a:xfrm>
            <a:off x="0" y="0"/>
            <a:ext cx="4012920" cy="58428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lang="fr-FR" sz="24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Forum Voiron 3 – 17 juin 2026</a:t>
            </a:r>
            <a:endParaRPr lang="fr-FR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Titre 1"/>
          <p:cNvSpPr/>
          <p:nvPr/>
        </p:nvSpPr>
        <p:spPr>
          <a:xfrm>
            <a:off x="6125760" y="1493280"/>
            <a:ext cx="5680800" cy="3153600"/>
          </a:xfrm>
          <a:prstGeom prst="rect">
            <a:avLst/>
          </a:prstGeom>
          <a:noFill/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lnSpcReduction="9999"/>
          </a:bodyPr>
          <a:p>
            <a:pPr defTabSz="914400">
              <a:lnSpc>
                <a:spcPct val="90000"/>
              </a:lnSpc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Quelles limites ?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Pas pour tous, ce domaine est très complexe pour les élèves les plus fragiles.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La difficulté principale n’est pas le fait mathématique mais le vocabulaire et la compréhension de l’énoncé.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ZoneTexte 9"/>
          <p:cNvSpPr/>
          <p:nvPr/>
        </p:nvSpPr>
        <p:spPr>
          <a:xfrm>
            <a:off x="3249000" y="733680"/>
            <a:ext cx="6142320" cy="55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fr-FR" sz="30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Qu’est-ce que cela a changé ? </a:t>
            </a:r>
            <a:endParaRPr lang="fr-F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Titre 1"/>
          <p:cNvSpPr/>
          <p:nvPr/>
        </p:nvSpPr>
        <p:spPr>
          <a:xfrm>
            <a:off x="1998000" y="4880880"/>
            <a:ext cx="980820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</a:pPr>
            <a:r>
              <a:rPr lang="fr-FR" sz="20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Quels sont les besoins en formation /en accompagnement de l’équipe ? 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Titre 1"/>
          <p:cNvSpPr/>
          <p:nvPr/>
        </p:nvSpPr>
        <p:spPr>
          <a:xfrm>
            <a:off x="211680" y="4880880"/>
            <a:ext cx="32148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 vert="vert270">
            <a:normAutofit fontScale="25000" lnSpcReduction="19999"/>
          </a:bodyPr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</a:pPr>
            <a:r>
              <a:rPr lang="fr-FR" sz="80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2026/2027</a:t>
            </a:r>
            <a:endParaRPr lang="fr-FR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90000"/>
              </a:lnSpc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Titre 1"/>
          <p:cNvSpPr/>
          <p:nvPr/>
        </p:nvSpPr>
        <p:spPr>
          <a:xfrm>
            <a:off x="660240" y="4880880"/>
            <a:ext cx="1218960" cy="1379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4472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lang="fr-FR" sz="20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Pour aller plus loin…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0" name="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r:embed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320" y="3124080"/>
            <a:ext cx="609120" cy="609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" fill="hold"/>
                                        <p:tgtEl>
                                          <p:spTgt spid="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audio isNarration="0">
              <p:cMediaNode showWhenStopped="1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9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LibreOffice/25.8.6.2$Windows_X86_64 LibreOffice_project/b4b39682cd9868fa725bc664aff94278d315bd04</Application>
  <AppVersion>15.0000</AppVersion>
  <Words>127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2026-05-05T11:55:38Z</dcterms:created>
  <dc:creator>JACOLIN Nelly</dc:creator>
  <dc:description/>
  <dc:language>fr-FR</dc:language>
  <cp:lastModifiedBy/>
  <dcterms:modified xsi:type="dcterms:W3CDTF">2026-06-10T10:22:07Z</dcterms:modified>
  <cp:revision>7</cp:revision>
  <dc:subject/>
  <dc:title>Groupe scolaire :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1</vt:i4>
  </property>
  <property fmtid="{D5CDD505-2E9C-101B-9397-08002B2CF9AE}" pid="3" name="PresentationFormat">
    <vt:lpwstr>Grand écran</vt:lpwstr>
  </property>
  <property fmtid="{D5CDD505-2E9C-101B-9397-08002B2CF9AE}" pid="4" name="Slides">
    <vt:i4>3</vt:i4>
  </property>
</Properties>
</file>