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fr-F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18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304920" y="744120"/>
            <a:ext cx="10472400" cy="583920"/>
          </a:xfrm>
          <a:prstGeom prst="rect">
            <a:avLst/>
          </a:prstGeom>
          <a:solidFill>
            <a:srgbClr val="DAE3F3"/>
          </a:solidFill>
          <a:ln w="28440">
            <a:solidFill>
              <a:srgbClr val="4472C4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fr-FR" sz="4000" b="1" strike="noStrike" spc="-1" dirty="0">
                <a:solidFill>
                  <a:srgbClr val="000000"/>
                </a:solidFill>
                <a:latin typeface="Calibri Light"/>
              </a:rPr>
              <a:t>Groupe scolaire : La </a:t>
            </a:r>
            <a:r>
              <a:rPr lang="fr-FR" sz="4000" b="1" strike="noStrike" spc="-1">
                <a:solidFill>
                  <a:srgbClr val="000000"/>
                </a:solidFill>
                <a:latin typeface="Calibri Light"/>
              </a:rPr>
              <a:t>Buisse cycles 1 et 2 </a:t>
            </a:r>
            <a:endParaRPr lang="fr-FR" sz="4000" b="0" strike="noStrike" spc="-1" dirty="0">
              <a:latin typeface="Arial"/>
            </a:endParaRPr>
          </a:p>
        </p:txBody>
      </p:sp>
      <p:pic>
        <p:nvPicPr>
          <p:cNvPr id="39" name="Image 3" descr="Une image contenant texte, Police, capture d’écran, logo&#10;&#10;Description générée automatiquement"/>
          <p:cNvPicPr/>
          <p:nvPr/>
        </p:nvPicPr>
        <p:blipFill>
          <a:blip r:embed="rId2"/>
          <a:stretch/>
        </p:blipFill>
        <p:spPr>
          <a:xfrm>
            <a:off x="10955880" y="126360"/>
            <a:ext cx="1150920" cy="13809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0" name="CustomShape 2"/>
          <p:cNvSpPr/>
          <p:nvPr/>
        </p:nvSpPr>
        <p:spPr>
          <a:xfrm>
            <a:off x="304920" y="1641960"/>
            <a:ext cx="11319120" cy="222624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400" b="1" strike="noStrike" spc="-1">
                <a:solidFill>
                  <a:srgbClr val="000000"/>
                </a:solidFill>
                <a:latin typeface="Calibri"/>
                <a:ea typeface="DejaVu Sans"/>
              </a:rPr>
              <a:t>Quel constat de départ ? Quelle(s) difficulté(s) ou besoin(s) avez-vous observés ?</a:t>
            </a:r>
            <a:endParaRPr lang="fr-FR" sz="24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4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Phase de clôture pas toujours efficiente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Difficulté de compréhension des problèmes : vocabulaire spécifique…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304920" y="4450320"/>
            <a:ext cx="11319120" cy="162648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000" b="1" strike="noStrike" spc="-1">
                <a:solidFill>
                  <a:srgbClr val="000000"/>
                </a:solidFill>
                <a:latin typeface="Calibri"/>
                <a:ea typeface="DejaVu Sans"/>
              </a:rPr>
              <a:t> Que vouliez-vous améliorer ou comprendre ?</a:t>
            </a:r>
            <a:r>
              <a:rPr lang="fr-F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 	</a:t>
            </a:r>
            <a:endParaRPr lang="fr-FR" sz="18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Comment construire une phase de clôture efficace : association des élèves à cette phase de synthèse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"/>
                <a:ea typeface="DejaVu Sans"/>
              </a:rPr>
              <a:t>Fréquence de résolution de problèmes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5609160" y="3868920"/>
            <a:ext cx="710640" cy="456480"/>
          </a:xfrm>
          <a:prstGeom prst="downArrow">
            <a:avLst>
              <a:gd name="adj1" fmla="val 50000"/>
              <a:gd name="adj2" fmla="val 50000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5"/>
          <p:cNvSpPr/>
          <p:nvPr/>
        </p:nvSpPr>
        <p:spPr>
          <a:xfrm>
            <a:off x="4013280" y="0"/>
            <a:ext cx="6764040" cy="5774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Le point de départ et l’objectif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0" y="0"/>
            <a:ext cx="4012560" cy="58392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Forum Voiron 3 – 17 juin 2026</a:t>
            </a:r>
            <a:endParaRPr lang="fr-FR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Image 3" descr="Une image contenant texte, Police, capture d’écran, logo&#10;&#10;Description générée automatiquement"/>
          <p:cNvPicPr/>
          <p:nvPr/>
        </p:nvPicPr>
        <p:blipFill>
          <a:blip r:embed="rId2"/>
          <a:stretch/>
        </p:blipFill>
        <p:spPr>
          <a:xfrm>
            <a:off x="10955880" y="126360"/>
            <a:ext cx="1150920" cy="138096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6" name="CustomShape 1"/>
          <p:cNvSpPr/>
          <p:nvPr/>
        </p:nvSpPr>
        <p:spPr>
          <a:xfrm>
            <a:off x="347040" y="1310760"/>
            <a:ext cx="10531800" cy="209988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3000" b="0" strike="noStrike" spc="-1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3200" b="1" strike="noStrike" spc="-1">
                <a:solidFill>
                  <a:srgbClr val="000000"/>
                </a:solidFill>
                <a:latin typeface="Calibri"/>
                <a:ea typeface="DejaVu Sans"/>
              </a:rPr>
              <a:t>Qu’avez-vous tenté ? </a:t>
            </a:r>
            <a:endParaRPr lang="fr-FR" sz="32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endParaRPr lang="fr-FR" sz="18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Démarche explicite (modelage, pratique guidée….) jusqu’à  la phase de clôture collective.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Résolution quotidienne de problèmes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Différentiation : table de manipulation en libre accès</a:t>
            </a:r>
            <a:endParaRPr lang="fr-FR" sz="20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1" strike="noStrike" spc="-1">
                <a:solidFill>
                  <a:srgbClr val="000000"/>
                </a:solidFill>
                <a:latin typeface="Calibri Light"/>
                <a:ea typeface="DejaVu Sans"/>
              </a:rPr>
              <a:t>Fiche type de réponse pour les élèves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347040" y="4137480"/>
            <a:ext cx="3572280" cy="162648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Avec qui ?</a:t>
            </a:r>
            <a:endParaRPr lang="fr-FR" sz="28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Groupe classe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48" name="CustomShape 3"/>
          <p:cNvSpPr/>
          <p:nvPr/>
        </p:nvSpPr>
        <p:spPr>
          <a:xfrm>
            <a:off x="4013280" y="0"/>
            <a:ext cx="6764040" cy="57744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La mise en œuvre</a:t>
            </a:r>
            <a:endParaRPr lang="fr-FR" sz="3200" b="0" strike="noStrike" spc="-1">
              <a:latin typeface="Arial"/>
            </a:endParaRPr>
          </a:p>
        </p:txBody>
      </p:sp>
      <p:sp>
        <p:nvSpPr>
          <p:cNvPr id="49" name="CustomShape 4"/>
          <p:cNvSpPr/>
          <p:nvPr/>
        </p:nvSpPr>
        <p:spPr>
          <a:xfrm>
            <a:off x="0" y="0"/>
            <a:ext cx="4012560" cy="58392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2400" b="1" strike="noStrike" spc="-1">
                <a:solidFill>
                  <a:srgbClr val="FFFFFF"/>
                </a:solidFill>
                <a:latin typeface="Calibri"/>
                <a:ea typeface="DejaVu Sans"/>
              </a:rPr>
              <a:t>Forum Voiron 3 – 17 juin 2026</a:t>
            </a:r>
            <a:endParaRPr lang="fr-FR" sz="2400" b="0" strike="noStrike" spc="-1">
              <a:latin typeface="Arial"/>
            </a:endParaRPr>
          </a:p>
        </p:txBody>
      </p:sp>
      <p:sp>
        <p:nvSpPr>
          <p:cNvPr id="50" name="CustomShape 5"/>
          <p:cNvSpPr/>
          <p:nvPr/>
        </p:nvSpPr>
        <p:spPr>
          <a:xfrm>
            <a:off x="4080960" y="4137480"/>
            <a:ext cx="3572280" cy="162648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/>
          </a:bodyPr>
          <a:lstStyle/>
          <a:p>
            <a:pPr>
              <a:lnSpc>
                <a:spcPct val="90000"/>
              </a:lnSpc>
            </a:pPr>
            <a:r>
              <a:rPr lang="fr-F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Comment ?</a:t>
            </a:r>
            <a:endParaRPr lang="fr-FR" sz="28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Verbalisation des démarches : qu’est-ce que tu as appris, compris, comment as-tu fait, comment sais-tu si tu as réussi ?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  <p:sp>
        <p:nvSpPr>
          <p:cNvPr id="51" name="CustomShape 6"/>
          <p:cNvSpPr/>
          <p:nvPr/>
        </p:nvSpPr>
        <p:spPr>
          <a:xfrm>
            <a:off x="7814880" y="4137480"/>
            <a:ext cx="3572280" cy="1626480"/>
          </a:xfrm>
          <a:prstGeom prst="rect">
            <a:avLst/>
          </a:prstGeom>
          <a:noFill/>
          <a:ln w="2844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Sur quelle durée ?</a:t>
            </a:r>
            <a:endParaRPr lang="fr-FR" sz="2800" b="0" strike="noStrike" spc="-1">
              <a:latin typeface="Arial"/>
            </a:endParaRPr>
          </a:p>
          <a:p>
            <a:pPr marL="457200" indent="-456480">
              <a:lnSpc>
                <a:spcPct val="900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fr-FR" sz="2000" b="0" strike="noStrike" spc="-1">
                <a:solidFill>
                  <a:srgbClr val="000000"/>
                </a:solidFill>
                <a:latin typeface="Calibri"/>
                <a:ea typeface="DejaVu Sans"/>
              </a:rPr>
              <a:t>1 séance/jour pendant 2 périodes</a:t>
            </a: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  <a:p>
            <a:pPr>
              <a:lnSpc>
                <a:spcPct val="90000"/>
              </a:lnSpc>
            </a:pPr>
            <a:endParaRPr lang="fr-FR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179</Words>
  <Application>Microsoft Office PowerPoint</Application>
  <PresentationFormat>Grand écran</PresentationFormat>
  <Paragraphs>27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Wingdings</vt:lpstr>
      <vt:lpstr>Office Theme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Groupe scolaire :</dc:title>
  <dc:subject/>
  <dc:creator>JACOLIN Nelly</dc:creator>
  <dc:description/>
  <cp:lastModifiedBy>JACOLIN Nelly</cp:lastModifiedBy>
  <cp:revision>14</cp:revision>
  <dcterms:created xsi:type="dcterms:W3CDTF">2026-05-05T11:55:38Z</dcterms:created>
  <dcterms:modified xsi:type="dcterms:W3CDTF">2026-06-04T13:13:14Z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1</vt:i4>
  </property>
  <property fmtid="{D5CDD505-2E9C-101B-9397-08002B2CF9AE}" pid="7" name="Notes">
    <vt:i4>0</vt:i4>
  </property>
  <property fmtid="{D5CDD505-2E9C-101B-9397-08002B2CF9AE}" pid="8" name="PresentationFormat">
    <vt:lpwstr>Grand écran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